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handoutMasterIdLst>
    <p:handoutMasterId r:id="rId17"/>
  </p:handoutMasterIdLst>
  <p:sldIdLst>
    <p:sldId id="277" r:id="rId2"/>
    <p:sldId id="297" r:id="rId3"/>
    <p:sldId id="306" r:id="rId4"/>
    <p:sldId id="301" r:id="rId5"/>
    <p:sldId id="290" r:id="rId6"/>
    <p:sldId id="302" r:id="rId7"/>
    <p:sldId id="303" r:id="rId8"/>
    <p:sldId id="304" r:id="rId9"/>
    <p:sldId id="305" r:id="rId10"/>
    <p:sldId id="298" r:id="rId11"/>
    <p:sldId id="299" r:id="rId12"/>
    <p:sldId id="300" r:id="rId13"/>
    <p:sldId id="296" r:id="rId14"/>
    <p:sldId id="282"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000"/>
    <a:srgbClr val="FF0066"/>
    <a:srgbClr val="B0A097"/>
    <a:srgbClr val="F2EFEE"/>
    <a:srgbClr val="B6A6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592" autoAdjust="0"/>
  </p:normalViewPr>
  <p:slideViewPr>
    <p:cSldViewPr snapToGrid="0">
      <p:cViewPr varScale="1">
        <p:scale>
          <a:sx n="109" d="100"/>
          <a:sy n="109" d="100"/>
        </p:scale>
        <p:origin x="690" y="10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5DD71D7-55AC-46BD-81B3-09AB2F9EFBD8}" type="datetimeFigureOut">
              <a:rPr lang="en-US" smtClean="0"/>
              <a:t>2/26/2020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89424F-BB59-4F4E-9822-4CA3E770FFD2}" type="datetimeFigureOut">
              <a:rPr lang="en-US" smtClean="0"/>
              <a:t>2/26/2020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 name="Group 14"/>
          <p:cNvGrpSpPr/>
          <p:nvPr userDrawn="1"/>
        </p:nvGrpSpPr>
        <p:grpSpPr>
          <a:xfrm>
            <a:off x="-3109" y="3854074"/>
            <a:ext cx="12207240" cy="2419282"/>
            <a:chOff x="-3109" y="4006474"/>
            <a:chExt cx="12207240" cy="2419282"/>
          </a:xfrm>
        </p:grpSpPr>
        <p:sp>
          <p:nvSpPr>
            <p:cNvPr id="8" name="Rectangle 7"/>
            <p:cNvSpPr/>
            <p:nvPr/>
          </p:nvSpPr>
          <p:spPr>
            <a:xfrm>
              <a:off x="9346" y="6334316"/>
              <a:ext cx="12188825" cy="91440"/>
            </a:xfrm>
            <a:prstGeom prst="rect">
              <a:avLst/>
            </a:prstGeom>
            <a:solidFill>
              <a:srgbClr val="B0A09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3109" y="4006474"/>
              <a:ext cx="12207240" cy="91440"/>
            </a:xfrm>
            <a:prstGeom prst="rect">
              <a:avLst/>
            </a:prstGeom>
            <a:solidFill>
              <a:srgbClr val="B0A097"/>
            </a:solidFill>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346" y="4097914"/>
              <a:ext cx="12182654" cy="222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Logo" descr="Washington State Board of Education"/>
          <p:cNvGrpSpPr/>
          <p:nvPr userDrawn="1"/>
        </p:nvGrpSpPr>
        <p:grpSpPr>
          <a:xfrm>
            <a:off x="4474657" y="393143"/>
            <a:ext cx="3068516" cy="3072025"/>
            <a:chOff x="3094892" y="315021"/>
            <a:chExt cx="3068516" cy="3072025"/>
          </a:xfrm>
        </p:grpSpPr>
        <p:sp>
          <p:nvSpPr>
            <p:cNvPr id="11" name="Oval 10"/>
            <p:cNvSpPr/>
            <p:nvPr userDrawn="1"/>
          </p:nvSpPr>
          <p:spPr>
            <a:xfrm>
              <a:off x="3094892" y="315021"/>
              <a:ext cx="3068516" cy="3072025"/>
            </a:xfrm>
            <a:prstGeom prst="ellipse">
              <a:avLst/>
            </a:prstGeom>
            <a:solidFill>
              <a:srgbClr val="FFFFFF"/>
            </a:solidFill>
            <a:ln>
              <a:noFill/>
            </a:ln>
            <a:effectLst>
              <a:outerShdw blurRad="38100" dist="254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White </a:t>
              </a:r>
              <a:r>
                <a:rPr lang="en-US" sz="1800" dirty="0" err="1"/>
                <a:t>White</a:t>
              </a:r>
              <a:endParaRPr lang="en-US" sz="1800"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0101" y="401988"/>
              <a:ext cx="2898091" cy="2898091"/>
            </a:xfrm>
            <a:prstGeom prst="rect">
              <a:avLst/>
            </a:prstGeom>
          </p:spPr>
        </p:pic>
      </p:grpSp>
      <p:sp>
        <p:nvSpPr>
          <p:cNvPr id="2" name="Title 1"/>
          <p:cNvSpPr>
            <a:spLocks noGrp="1"/>
          </p:cNvSpPr>
          <p:nvPr>
            <p:ph type="ctrTitle"/>
          </p:nvPr>
        </p:nvSpPr>
        <p:spPr>
          <a:xfrm>
            <a:off x="517880" y="4038776"/>
            <a:ext cx="11159414" cy="786296"/>
          </a:xfrm>
        </p:spPr>
        <p:txBody>
          <a:bodyPr anchor="b">
            <a:normAutofit/>
          </a:bodyPr>
          <a:lstStyle>
            <a:lvl1pPr algn="ctr">
              <a:lnSpc>
                <a:spcPct val="85000"/>
              </a:lnSpc>
              <a:defRPr sz="4000" b="1" spc="1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517880" y="5035419"/>
            <a:ext cx="11159414" cy="1008701"/>
          </a:xfrm>
        </p:spPr>
        <p:txBody>
          <a:bodyPr lIns="91440" rIns="91440">
            <a:normAutofit/>
          </a:bodyPr>
          <a:lstStyle>
            <a:lvl1pPr marL="0" indent="0" algn="ctr">
              <a:buNone/>
              <a:defRPr sz="2000" cap="none" spc="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A401CE58-D042-4FA3-BE53-A361EB7E6A69}" type="datetime1">
              <a:rPr lang="en-US" smtClean="0"/>
              <a:t>2/26/2020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Add a footer</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1216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 Text">
    <p:spTree>
      <p:nvGrpSpPr>
        <p:cNvPr id="1" name=""/>
        <p:cNvGrpSpPr/>
        <p:nvPr/>
      </p:nvGrpSpPr>
      <p:grpSpPr>
        <a:xfrm>
          <a:off x="0" y="0"/>
          <a:ext cx="0" cy="0"/>
          <a:chOff x="0" y="0"/>
          <a:chExt cx="0" cy="0"/>
        </a:xfrm>
      </p:grpSpPr>
      <p:sp>
        <p:nvSpPr>
          <p:cNvPr id="10" name="Title 9"/>
          <p:cNvSpPr>
            <a:spLocks noGrp="1"/>
          </p:cNvSpPr>
          <p:nvPr>
            <p:ph type="title"/>
          </p:nvPr>
        </p:nvSpPr>
        <p:spPr>
          <a:xfrm>
            <a:off x="1097280" y="334228"/>
            <a:ext cx="10058400" cy="133264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6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Text Placeholder 10"/>
          <p:cNvSpPr>
            <a:spLocks noGrp="1"/>
          </p:cNvSpPr>
          <p:nvPr>
            <p:ph type="body" sz="quarter" idx="13"/>
          </p:nvPr>
        </p:nvSpPr>
        <p:spPr>
          <a:xfrm>
            <a:off x="1096963" y="2617788"/>
            <a:ext cx="4938712" cy="3374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6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Text Placeholder 12"/>
          <p:cNvSpPr>
            <a:spLocks noGrp="1"/>
          </p:cNvSpPr>
          <p:nvPr>
            <p:ph type="body" sz="quarter" idx="14"/>
          </p:nvPr>
        </p:nvSpPr>
        <p:spPr>
          <a:xfrm>
            <a:off x="6218238" y="2617788"/>
            <a:ext cx="4937125" cy="3374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970418-C470-4324-8337-D1BACF804844}" type="datetime1">
              <a:rPr lang="en-US" smtClean="0"/>
              <a:t>2/26/2020</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08269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 Graphic, Data, Media">
    <p:spTree>
      <p:nvGrpSpPr>
        <p:cNvPr id="1" name=""/>
        <p:cNvGrpSpPr/>
        <p:nvPr/>
      </p:nvGrpSpPr>
      <p:grpSpPr>
        <a:xfrm>
          <a:off x="0" y="0"/>
          <a:ext cx="0" cy="0"/>
          <a:chOff x="0" y="0"/>
          <a:chExt cx="0" cy="0"/>
        </a:xfrm>
      </p:grpSpPr>
      <p:sp>
        <p:nvSpPr>
          <p:cNvPr id="10" name="Title 9"/>
          <p:cNvSpPr>
            <a:spLocks noGrp="1"/>
          </p:cNvSpPr>
          <p:nvPr>
            <p:ph type="title"/>
          </p:nvPr>
        </p:nvSpPr>
        <p:spPr>
          <a:xfrm>
            <a:off x="1097280" y="334228"/>
            <a:ext cx="10058400" cy="133264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6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Edit Master text styles</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6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920" y="2582334"/>
            <a:ext cx="4937760" cy="3378200"/>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Edit Master text styles</a:t>
            </a:r>
          </a:p>
        </p:txBody>
      </p:sp>
      <p:sp>
        <p:nvSpPr>
          <p:cNvPr id="7" name="Date Placeholder 6"/>
          <p:cNvSpPr>
            <a:spLocks noGrp="1"/>
          </p:cNvSpPr>
          <p:nvPr>
            <p:ph type="dt" sz="half" idx="10"/>
          </p:nvPr>
        </p:nvSpPr>
        <p:spPr/>
        <p:txBody>
          <a:bodyPr/>
          <a:lstStyle/>
          <a:p>
            <a:fld id="{48970418-C470-4324-8337-D1BACF804844}" type="datetime1">
              <a:rPr lang="en-US" smtClean="0"/>
              <a:t>2/26/2020</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55387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Large Media Content">
    <p:spTree>
      <p:nvGrpSpPr>
        <p:cNvPr id="1" name=""/>
        <p:cNvGrpSpPr/>
        <p:nvPr/>
      </p:nvGrpSpPr>
      <p:grpSpPr>
        <a:xfrm>
          <a:off x="0" y="0"/>
          <a:ext cx="0" cy="0"/>
          <a:chOff x="0" y="0"/>
          <a:chExt cx="0" cy="0"/>
        </a:xfrm>
      </p:grpSpPr>
      <p:sp>
        <p:nvSpPr>
          <p:cNvPr id="8" name="Title 7"/>
          <p:cNvSpPr>
            <a:spLocks noGrp="1"/>
          </p:cNvSpPr>
          <p:nvPr>
            <p:ph type="title"/>
          </p:nvPr>
        </p:nvSpPr>
        <p:spPr>
          <a:xfrm>
            <a:off x="240030" y="162779"/>
            <a:ext cx="10856596" cy="294422"/>
          </a:xfrm>
        </p:spPr>
        <p:txBody>
          <a:bodyPr/>
          <a:lstStyle>
            <a:lvl1pPr>
              <a:defRPr sz="2400"/>
            </a:lvl1pPr>
          </a:lstStyle>
          <a:p>
            <a:r>
              <a:rPr lang="en-US" dirty="0"/>
              <a:t>Click to edit Master title style</a:t>
            </a:r>
          </a:p>
        </p:txBody>
      </p:sp>
      <p:sp>
        <p:nvSpPr>
          <p:cNvPr id="3" name="Content Placeholder 2"/>
          <p:cNvSpPr>
            <a:spLocks noGrp="1"/>
          </p:cNvSpPr>
          <p:nvPr>
            <p:ph sz="half" idx="1"/>
          </p:nvPr>
        </p:nvSpPr>
        <p:spPr>
          <a:xfrm>
            <a:off x="240030" y="457201"/>
            <a:ext cx="10856595" cy="6002584"/>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Edit Master text styles</a:t>
            </a:r>
          </a:p>
        </p:txBody>
      </p:sp>
      <p:sp>
        <p:nvSpPr>
          <p:cNvPr id="5" name="Date Placeholder 4"/>
          <p:cNvSpPr>
            <a:spLocks noGrp="1"/>
          </p:cNvSpPr>
          <p:nvPr>
            <p:ph type="dt" sz="half" idx="10"/>
          </p:nvPr>
        </p:nvSpPr>
        <p:spPr/>
        <p:txBody>
          <a:bodyPr/>
          <a:lstStyle/>
          <a:p>
            <a:fld id="{5CD833D4-7A87-410D-87FB-ABAD1B5BABCD}"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80342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0025" y="286603"/>
            <a:ext cx="10955655" cy="1450757"/>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B3A503E-E2A2-4FAF-BB2C-D641B3155DE4}" type="datetime1">
              <a:rPr lang="en-US" smtClean="0"/>
              <a:t>2/26/2020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30851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1530" y="238978"/>
            <a:ext cx="10058400" cy="1450757"/>
          </a:xfrm>
        </p:spPr>
        <p:txBody>
          <a:bodyPr/>
          <a:lstStyle/>
          <a:p>
            <a:r>
              <a:rPr lang="en-US" dirty="0"/>
              <a:t>Click to edit Master title style</a:t>
            </a:r>
          </a:p>
        </p:txBody>
      </p:sp>
      <p:sp>
        <p:nvSpPr>
          <p:cNvPr id="3" name="Vertical Text Placeholder 2"/>
          <p:cNvSpPr>
            <a:spLocks noGrp="1"/>
          </p:cNvSpPr>
          <p:nvPr>
            <p:ph type="body" orient="vert" idx="1"/>
          </p:nvPr>
        </p:nvSpPr>
        <p:spPr>
          <a:xfrm>
            <a:off x="811530" y="1807634"/>
            <a:ext cx="10058400" cy="402336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4ABE46-4D89-4F6D-B2D3-136AC6AFDF39}" type="datetime1">
              <a:rPr lang="en-US" smtClean="0"/>
              <a:t>2/26/2020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8066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userDrawn="1"/>
        </p:nvSpPr>
        <p:spPr>
          <a:xfrm>
            <a:off x="9391650" y="0"/>
            <a:ext cx="1820833" cy="6824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572625" y="414778"/>
            <a:ext cx="1371600" cy="57574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4778"/>
            <a:ext cx="8439150" cy="5757422"/>
          </a:xfrm>
        </p:spPr>
        <p:txBody>
          <a:bodyPr vert="eaVert" lIns="45720" tIns="0" rIns="45720" bIns="0"/>
          <a:lstStyle>
            <a:lvl1pPr marL="285750" indent="-285750">
              <a:buFont typeface="Wingdings" panose="05000000000000000000" pitchFamily="2" charset="2"/>
              <a:buChar char="§"/>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97281" y="6459785"/>
            <a:ext cx="1664970" cy="365125"/>
          </a:xfrm>
        </p:spPr>
        <p:txBody>
          <a:bodyPr/>
          <a:lstStyle/>
          <a:p>
            <a:fld id="{AAFBDE83-A487-4A1C-B05D-45412FC9F7EE}" type="datetime1">
              <a:rPr lang="en-US" smtClean="0"/>
              <a:t>2/26/2020</a:t>
            </a:fld>
            <a:endParaRPr lang="en-US" dirty="0"/>
          </a:p>
        </p:txBody>
      </p:sp>
      <p:sp>
        <p:nvSpPr>
          <p:cNvPr id="5" name="Footer Placeholder 4"/>
          <p:cNvSpPr>
            <a:spLocks noGrp="1"/>
          </p:cNvSpPr>
          <p:nvPr>
            <p:ph type="ftr" sz="quarter" idx="11"/>
          </p:nvPr>
        </p:nvSpPr>
        <p:spPr>
          <a:xfrm>
            <a:off x="2905125" y="6459785"/>
            <a:ext cx="4933950" cy="365125"/>
          </a:xfrm>
        </p:spPr>
        <p:txBody>
          <a:bodyPr/>
          <a:lstStyle/>
          <a:p>
            <a:r>
              <a:rPr lang="en-US"/>
              <a:t>Add a footer</a:t>
            </a:r>
            <a:endParaRPr lang="en-US" dirty="0"/>
          </a:p>
        </p:txBody>
      </p:sp>
      <p:sp>
        <p:nvSpPr>
          <p:cNvPr id="6" name="Slide Number Placeholder 5"/>
          <p:cNvSpPr>
            <a:spLocks noGrp="1"/>
          </p:cNvSpPr>
          <p:nvPr>
            <p:ph type="sldNum" sz="quarter" idx="12"/>
          </p:nvPr>
        </p:nvSpPr>
        <p:spPr>
          <a:xfrm>
            <a:off x="7965325" y="6475660"/>
            <a:ext cx="1312025" cy="365125"/>
          </a:xfr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1515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F2EF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45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lgn="ctr">
              <a:buNone/>
              <a:defRPr sz="1800" cap="none" spc="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A659CD75-EA5E-443D-98E4-824302738E41}" type="datetime1">
              <a:rPr lang="en-US" smtClean="0"/>
              <a:t>2/26/2020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a:xfrm>
            <a:off x="10184129" y="6485185"/>
            <a:ext cx="971551" cy="365125"/>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1801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E974F5B-5BF5-4D4C-8E8B-C2E08706DBA2}" type="datetime1">
              <a:rPr lang="en-US" smtClean="0"/>
              <a:t>2/26/2020</a:t>
            </a:fld>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2102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Rectangle 7"/>
          <p:cNvSpPr/>
          <p:nvPr/>
        </p:nvSpPr>
        <p:spPr>
          <a:xfrm>
            <a:off x="9346" y="6058091"/>
            <a:ext cx="12188825" cy="91440"/>
          </a:xfrm>
          <a:prstGeom prst="rect">
            <a:avLst/>
          </a:prstGeom>
          <a:solidFill>
            <a:srgbClr val="B0A09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6033" y="4251959"/>
            <a:ext cx="12207240" cy="91440"/>
          </a:xfrm>
          <a:prstGeom prst="rect">
            <a:avLst/>
          </a:prstGeom>
          <a:solidFill>
            <a:srgbClr val="B0A097"/>
          </a:solidFill>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346" y="4343399"/>
            <a:ext cx="12182654" cy="170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517880" y="4530188"/>
            <a:ext cx="11159414" cy="786296"/>
          </a:xfrm>
        </p:spPr>
        <p:txBody>
          <a:bodyPr anchor="b">
            <a:normAutofit/>
          </a:bodyPr>
          <a:lstStyle>
            <a:lvl1pPr algn="ctr">
              <a:lnSpc>
                <a:spcPct val="85000"/>
              </a:lnSpc>
              <a:defRPr sz="3300" b="0" spc="110" baseline="0">
                <a:solidFill>
                  <a:schemeClr val="tx1">
                    <a:lumMod val="85000"/>
                    <a:lumOff val="15000"/>
                  </a:schemeClr>
                </a:solidFill>
              </a:defRPr>
            </a:lvl1pPr>
          </a:lstStyle>
          <a:p>
            <a:r>
              <a:rPr lang="en-US" dirty="0"/>
              <a:t>Click to edit Master title style</a:t>
            </a:r>
          </a:p>
        </p:txBody>
      </p:sp>
      <p:sp>
        <p:nvSpPr>
          <p:cNvPr id="4" name="Date Placeholder 3"/>
          <p:cNvSpPr>
            <a:spLocks noGrp="1"/>
          </p:cNvSpPr>
          <p:nvPr userDrawn="1">
            <p:ph type="dt" sz="half" idx="10"/>
          </p:nvPr>
        </p:nvSpPr>
        <p:spPr/>
        <p:txBody>
          <a:bodyPr/>
          <a:lstStyle>
            <a:lvl1pPr>
              <a:defRPr>
                <a:solidFill>
                  <a:schemeClr val="tx1"/>
                </a:solidFill>
              </a:defRPr>
            </a:lvl1pPr>
          </a:lstStyle>
          <a:p>
            <a:fld id="{BF87F88C-DEFF-415B-A9EB-8E7C1FDBD744}" type="datetime1">
              <a:rPr lang="en-US" smtClean="0"/>
              <a:t>2/26/2020</a:t>
            </a:fld>
            <a:endParaRPr lang="en-US" dirty="0"/>
          </a:p>
        </p:txBody>
      </p:sp>
      <p:sp>
        <p:nvSpPr>
          <p:cNvPr id="5" name="Footer Placeholder 4"/>
          <p:cNvSpPr>
            <a:spLocks noGrp="1"/>
          </p:cNvSpPr>
          <p:nvPr userDrawn="1">
            <p:ph type="ftr" sz="quarter" idx="11"/>
          </p:nvPr>
        </p:nvSpPr>
        <p:spPr/>
        <p:txBody>
          <a:bodyPr/>
          <a:lstStyle>
            <a:lvl1pPr>
              <a:defRPr>
                <a:solidFill>
                  <a:schemeClr val="tx1"/>
                </a:solidFill>
              </a:defRPr>
            </a:lvl1pPr>
          </a:lstStyle>
          <a:p>
            <a:r>
              <a:rPr lang="en-US"/>
              <a:t>Add a footer</a:t>
            </a:r>
            <a:endParaRPr lang="en-US" dirty="0"/>
          </a:p>
        </p:txBody>
      </p:sp>
      <p:sp>
        <p:nvSpPr>
          <p:cNvPr id="6" name="Slide Number Placeholder 5"/>
          <p:cNvSpPr>
            <a:spLocks noGrp="1"/>
          </p:cNvSpPr>
          <p:nvPr userDrawn="1">
            <p:ph type="sldNum" sz="quarter" idx="12"/>
          </p:nvPr>
        </p:nvSpPr>
        <p:spPr/>
        <p:txBody>
          <a:bodyPr/>
          <a:lstStyle>
            <a:lvl1pPr>
              <a:defRPr>
                <a:solidFill>
                  <a:schemeClr val="tx1"/>
                </a:solidFill>
              </a:defRPr>
            </a:lvl1pPr>
          </a:lstStyle>
          <a:p>
            <a:fld id="{4FAB73BC-B049-4115-A692-8D63A059BFB8}" type="slidenum">
              <a:rPr lang="en-US" smtClean="0"/>
              <a:pPr/>
              <a:t>‹#›</a:t>
            </a:fld>
            <a:endParaRPr lang="en-US" dirty="0"/>
          </a:p>
        </p:txBody>
      </p:sp>
      <p:grpSp>
        <p:nvGrpSpPr>
          <p:cNvPr id="13" name="Group 12"/>
          <p:cNvGrpSpPr/>
          <p:nvPr userDrawn="1"/>
        </p:nvGrpSpPr>
        <p:grpSpPr>
          <a:xfrm>
            <a:off x="4474657" y="497918"/>
            <a:ext cx="3068516" cy="3072025"/>
            <a:chOff x="3094892" y="315021"/>
            <a:chExt cx="3068516" cy="3072025"/>
          </a:xfrm>
        </p:grpSpPr>
        <p:sp>
          <p:nvSpPr>
            <p:cNvPr id="11" name="Oval 10"/>
            <p:cNvSpPr/>
            <p:nvPr userDrawn="1"/>
          </p:nvSpPr>
          <p:spPr>
            <a:xfrm>
              <a:off x="3094892" y="315021"/>
              <a:ext cx="3068516" cy="3072025"/>
            </a:xfrm>
            <a:prstGeom prst="ellipse">
              <a:avLst/>
            </a:prstGeom>
            <a:solidFill>
              <a:srgbClr val="FFFFFF"/>
            </a:solidFill>
            <a:ln>
              <a:noFill/>
            </a:ln>
            <a:effectLst>
              <a:outerShdw blurRad="38100" dist="254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0101" y="401988"/>
              <a:ext cx="2898091" cy="2898091"/>
            </a:xfrm>
            <a:prstGeom prst="rect">
              <a:avLst/>
            </a:prstGeom>
          </p:spPr>
        </p:pic>
      </p:grpSp>
    </p:spTree>
    <p:extLst>
      <p:ext uri="{BB962C8B-B14F-4D97-AF65-F5344CB8AC3E}">
        <p14:creationId xmlns:p14="http://schemas.microsoft.com/office/powerpoint/2010/main" val="331815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5" name="Text Placeholder 4"/>
          <p:cNvSpPr>
            <a:spLocks noGrp="1"/>
          </p:cNvSpPr>
          <p:nvPr>
            <p:ph type="body" sz="quarter" idx="13"/>
          </p:nvPr>
        </p:nvSpPr>
        <p:spPr>
          <a:xfrm>
            <a:off x="1096963" y="1839913"/>
            <a:ext cx="10058400" cy="4503737"/>
          </a:xfrm>
        </p:spPr>
        <p:txBody>
          <a:bodyPr/>
          <a:lstStyle>
            <a:lvl1pPr marL="285750" indent="-285750">
              <a:buFont typeface="Wingdings" panose="05000000000000000000" pitchFamily="2" charset="2"/>
              <a:buChar char="§"/>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5470504-8333-4446-B84A-5799F1129BDF}" type="datetime1">
              <a:rPr lang="en-US" smtClean="0"/>
              <a:t>2/26/2020</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1706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Data,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marL="0" indent="0">
              <a:buFontTx/>
              <a:buNone/>
              <a:defRPr/>
            </a:lvl1pPr>
            <a:lvl4pPr>
              <a:buClr>
                <a:srgbClr val="8B0000"/>
              </a:buClr>
              <a:defRPr/>
            </a:lvl4pPr>
          </a:lstStyle>
          <a:p>
            <a:pPr lvl="0"/>
            <a:r>
              <a:rPr lang="en-US" dirty="0"/>
              <a:t>Click icon to insert item</a:t>
            </a:r>
          </a:p>
        </p:txBody>
      </p:sp>
      <p:sp>
        <p:nvSpPr>
          <p:cNvPr id="7" name="Date Placeholder 6"/>
          <p:cNvSpPr>
            <a:spLocks noGrp="1"/>
          </p:cNvSpPr>
          <p:nvPr>
            <p:ph type="dt" sz="half" idx="10"/>
          </p:nvPr>
        </p:nvSpPr>
        <p:spPr/>
        <p:txBody>
          <a:bodyPr/>
          <a:lstStyle/>
          <a:p>
            <a:fld id="{A5470504-8333-4446-B84A-5799F1129BDF}" type="datetime1">
              <a:rPr lang="en-US" smtClean="0"/>
              <a:t>2/26/2020</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47629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1">
                    <a:lumMod val="85000"/>
                    <a:lumOff val="15000"/>
                  </a:schemeClr>
                </a:solidFill>
              </a:defRPr>
            </a:lvl1pPr>
          </a:lstStyle>
          <a:p>
            <a:r>
              <a:rPr lang="en-US" dirty="0"/>
              <a:t>Click to edit Master title style</a:t>
            </a:r>
          </a:p>
        </p:txBody>
      </p:sp>
      <p:sp>
        <p:nvSpPr>
          <p:cNvPr id="5" name="Chart Placeholder 4"/>
          <p:cNvSpPr>
            <a:spLocks noGrp="1"/>
          </p:cNvSpPr>
          <p:nvPr>
            <p:ph type="chart" sz="quarter" idx="13"/>
          </p:nvPr>
        </p:nvSpPr>
        <p:spPr>
          <a:xfrm>
            <a:off x="1097280" y="1971675"/>
            <a:ext cx="10058400" cy="4488110"/>
          </a:xfrm>
        </p:spPr>
        <p:txBody>
          <a:bodyPr/>
          <a:lstStyle>
            <a:lvl1pPr marL="0" indent="0">
              <a:buFontTx/>
              <a:buNone/>
              <a:defRPr/>
            </a:lvl1pPr>
          </a:lstStyle>
          <a:p>
            <a:r>
              <a:rPr lang="en-US" dirty="0"/>
              <a:t>Click icon to add chart</a:t>
            </a:r>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8911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1">
                    <a:lumMod val="85000"/>
                    <a:lumOff val="15000"/>
                  </a:schemeClr>
                </a:solidFill>
              </a:defRPr>
            </a:lvl1pPr>
          </a:lstStyle>
          <a:p>
            <a:r>
              <a:rPr lang="en-US" dirty="0"/>
              <a:t>Click to edit Master title style</a:t>
            </a:r>
          </a:p>
        </p:txBody>
      </p:sp>
      <p:sp>
        <p:nvSpPr>
          <p:cNvPr id="4" name="Picture Placeholder 3"/>
          <p:cNvSpPr>
            <a:spLocks noGrp="1"/>
          </p:cNvSpPr>
          <p:nvPr>
            <p:ph type="pic" sz="quarter" idx="13" hasCustomPrompt="1"/>
          </p:nvPr>
        </p:nvSpPr>
        <p:spPr>
          <a:xfrm>
            <a:off x="1096963" y="1971675"/>
            <a:ext cx="10058717" cy="4286250"/>
          </a:xfrm>
        </p:spPr>
        <p:txBody>
          <a:bodyPr/>
          <a:lstStyle>
            <a:lvl1pPr marL="0" indent="0">
              <a:buFontTx/>
              <a:buNone/>
              <a:defRPr baseline="0"/>
            </a:lvl1pPr>
          </a:lstStyle>
          <a:p>
            <a:r>
              <a:rPr lang="en-US" dirty="0"/>
              <a:t>Click to insert photo</a:t>
            </a:r>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24658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9" y="1845734"/>
            <a:ext cx="6741796" cy="4023360"/>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Edit Master text styles</a:t>
            </a:r>
          </a:p>
        </p:txBody>
      </p:sp>
      <p:sp>
        <p:nvSpPr>
          <p:cNvPr id="9" name="Text Placeholder 8"/>
          <p:cNvSpPr>
            <a:spLocks noGrp="1"/>
          </p:cNvSpPr>
          <p:nvPr>
            <p:ph type="body" sz="quarter" idx="13" hasCustomPrompt="1"/>
          </p:nvPr>
        </p:nvSpPr>
        <p:spPr>
          <a:xfrm>
            <a:off x="8001000" y="1846263"/>
            <a:ext cx="3154363" cy="4189412"/>
          </a:xfrm>
        </p:spPr>
        <p:txBody>
          <a:bodyPr/>
          <a:lstStyle>
            <a:lvl1pPr marL="0" indent="0">
              <a:buFontTx/>
              <a:buNone/>
              <a:defRPr/>
            </a:lvl1pPr>
          </a:lstStyle>
          <a:p>
            <a:pPr lvl="0"/>
            <a:r>
              <a:rPr lang="en-US" dirty="0"/>
              <a:t>Caption text</a:t>
            </a:r>
          </a:p>
        </p:txBody>
      </p:sp>
      <p:sp>
        <p:nvSpPr>
          <p:cNvPr id="5" name="Date Placeholder 4"/>
          <p:cNvSpPr>
            <a:spLocks noGrp="1"/>
          </p:cNvSpPr>
          <p:nvPr>
            <p:ph type="dt" sz="half" idx="10"/>
          </p:nvPr>
        </p:nvSpPr>
        <p:spPr/>
        <p:txBody>
          <a:bodyPr/>
          <a:lstStyle/>
          <a:p>
            <a:fld id="{EF9AFC22-3E17-4B54-A758-8A8C50EF75BC}"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83562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Tex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9" name="Text Placeholder 8"/>
          <p:cNvSpPr>
            <a:spLocks noGrp="1"/>
          </p:cNvSpPr>
          <p:nvPr>
            <p:ph type="body" sz="quarter" idx="13"/>
          </p:nvPr>
        </p:nvSpPr>
        <p:spPr>
          <a:xfrm>
            <a:off x="1096962" y="1846262"/>
            <a:ext cx="502920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4"/>
          </p:nvPr>
        </p:nvSpPr>
        <p:spPr>
          <a:xfrm>
            <a:off x="6261100" y="1846263"/>
            <a:ext cx="4894263" cy="4022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2A0127E-EE6C-4EEA-A0F3-CEB506F0DB14}"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8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Graphic, Data, Media">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hasCustomPrompt="1"/>
          </p:nvPr>
        </p:nvSpPr>
        <p:spPr>
          <a:xfrm>
            <a:off x="1097279" y="1845734"/>
            <a:ext cx="4937760" cy="4023360"/>
          </a:xfrm>
        </p:spPr>
        <p:txBody>
          <a:bodyPr/>
          <a:lstStyle>
            <a:lvl1pPr marL="0" indent="0">
              <a:buFont typeface="Wingdings" panose="05000000000000000000" pitchFamily="2" charset="2"/>
              <a:buNone/>
              <a:defRPr baseline="0"/>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Click Icon to insert item</a:t>
            </a:r>
          </a:p>
        </p:txBody>
      </p:sp>
      <p:sp>
        <p:nvSpPr>
          <p:cNvPr id="4" name="Content Placeholder 3"/>
          <p:cNvSpPr>
            <a:spLocks noGrp="1"/>
          </p:cNvSpPr>
          <p:nvPr>
            <p:ph sz="half" idx="2" hasCustomPrompt="1"/>
          </p:nvPr>
        </p:nvSpPr>
        <p:spPr>
          <a:xfrm>
            <a:off x="6217920" y="1845735"/>
            <a:ext cx="4937760" cy="4023360"/>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Click Icon to insert item</a:t>
            </a:r>
          </a:p>
        </p:txBody>
      </p:sp>
      <p:sp>
        <p:nvSpPr>
          <p:cNvPr id="5" name="Date Placeholder 4"/>
          <p:cNvSpPr>
            <a:spLocks noGrp="1"/>
          </p:cNvSpPr>
          <p:nvPr>
            <p:ph type="dt" sz="half" idx="10"/>
          </p:nvPr>
        </p:nvSpPr>
        <p:spPr/>
        <p:txBody>
          <a:bodyPr/>
          <a:lstStyle/>
          <a:p>
            <a:fld id="{92A0127E-EE6C-4EEA-A0F3-CEB506F0DB14}"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16670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EFEE"/>
        </a:solidFill>
        <a:effectLst/>
      </p:bgPr>
    </p:bg>
    <p:spTree>
      <p:nvGrpSpPr>
        <p:cNvPr id="1" name=""/>
        <p:cNvGrpSpPr/>
        <p:nvPr/>
      </p:nvGrpSpPr>
      <p:grpSpPr>
        <a:xfrm>
          <a:off x="0" y="0"/>
          <a:ext cx="0" cy="0"/>
          <a:chOff x="0" y="0"/>
          <a:chExt cx="0" cy="0"/>
        </a:xfrm>
      </p:grpSpPr>
      <p:sp>
        <p:nvSpPr>
          <p:cNvPr id="7" name="Rectangle 6"/>
          <p:cNvSpPr/>
          <p:nvPr/>
        </p:nvSpPr>
        <p:spPr>
          <a:xfrm rot="5400000">
            <a:off x="8277225" y="2943224"/>
            <a:ext cx="6858000" cy="971551"/>
          </a:xfrm>
          <a:prstGeom prst="rect">
            <a:avLst/>
          </a:prstGeom>
          <a:solidFill>
            <a:srgbClr val="B0A09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chemeClr val="tx1"/>
                </a:solidFill>
              </a:defRPr>
            </a:lvl1pPr>
          </a:lstStyle>
          <a:p>
            <a:fld id="{83C389E8-EBF2-4FC9-9AB1-1FFA989D637D}" type="datetime1">
              <a:rPr lang="en-US" smtClean="0"/>
              <a:t>2/26/2020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chemeClr val="tx1"/>
                </a:solidFill>
              </a:defRPr>
            </a:lvl1pPr>
          </a:lstStyle>
          <a:p>
            <a:r>
              <a:rPr lang="en-US" dirty="0"/>
              <a:t>Add a footer</a:t>
            </a:r>
          </a:p>
        </p:txBody>
      </p:sp>
      <p:sp>
        <p:nvSpPr>
          <p:cNvPr id="6" name="Slide Number Placeholder 5"/>
          <p:cNvSpPr>
            <a:spLocks noGrp="1"/>
          </p:cNvSpPr>
          <p:nvPr>
            <p:ph type="sldNum" sz="quarter" idx="4"/>
          </p:nvPr>
        </p:nvSpPr>
        <p:spPr>
          <a:xfrm>
            <a:off x="11220449" y="6485185"/>
            <a:ext cx="971551" cy="365125"/>
          </a:xfrm>
          <a:prstGeom prst="rect">
            <a:avLst/>
          </a:prstGeom>
        </p:spPr>
        <p:txBody>
          <a:bodyPr vert="horz" lIns="91440" tIns="45720" rIns="91440" bIns="45720" rtlCol="0" anchor="ctr"/>
          <a:lstStyle>
            <a:lvl1pPr algn="r">
              <a:defRPr sz="1050">
                <a:solidFill>
                  <a:schemeClr val="tx1"/>
                </a:solidFill>
              </a:defRPr>
            </a:lvl1pPr>
          </a:lstStyle>
          <a:p>
            <a:fld id="{E31375A4-56A4-47D6-9801-1991572033F7}" type="slidenum">
              <a:rPr lang="en-US" smtClean="0"/>
              <a:pPr/>
              <a:t>‹#›</a:t>
            </a:fld>
            <a:endParaRPr lang="en-US" dirty="0"/>
          </a:p>
        </p:txBody>
      </p:sp>
      <p:grpSp>
        <p:nvGrpSpPr>
          <p:cNvPr id="13" name="Group 12"/>
          <p:cNvGrpSpPr/>
          <p:nvPr userDrawn="1"/>
        </p:nvGrpSpPr>
        <p:grpSpPr>
          <a:xfrm>
            <a:off x="11336482" y="280461"/>
            <a:ext cx="731520" cy="731520"/>
            <a:chOff x="8326367" y="284176"/>
            <a:chExt cx="731520" cy="731520"/>
          </a:xfrm>
        </p:grpSpPr>
        <p:sp>
          <p:nvSpPr>
            <p:cNvPr id="12" name="Oval 11"/>
            <p:cNvSpPr/>
            <p:nvPr userDrawn="1"/>
          </p:nvSpPr>
          <p:spPr>
            <a:xfrm>
              <a:off x="8326367" y="284176"/>
              <a:ext cx="731520" cy="731520"/>
            </a:xfrm>
            <a:prstGeom prst="ellipse">
              <a:avLst/>
            </a:prstGeom>
            <a:solidFill>
              <a:srgbClr val="FFFFFF"/>
            </a:solidFill>
            <a:ln>
              <a:noFill/>
            </a:ln>
            <a:effectLst>
              <a:outerShdw blurRad="25400" dist="254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19"/>
            <a:stretch>
              <a:fillRect/>
            </a:stretch>
          </p:blipFill>
          <p:spPr>
            <a:xfrm>
              <a:off x="8350721" y="305482"/>
              <a:ext cx="682811" cy="688908"/>
            </a:xfrm>
            <a:prstGeom prst="rect">
              <a:avLst/>
            </a:prstGeom>
          </p:spPr>
        </p:pic>
      </p:grpSp>
    </p:spTree>
    <p:extLst>
      <p:ext uri="{BB962C8B-B14F-4D97-AF65-F5344CB8AC3E}">
        <p14:creationId xmlns:p14="http://schemas.microsoft.com/office/powerpoint/2010/main" val="93306198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0" r:id="rId3"/>
    <p:sldLayoutId id="2147483662" r:id="rId4"/>
    <p:sldLayoutId id="2147483674" r:id="rId5"/>
    <p:sldLayoutId id="2147483677" r:id="rId6"/>
    <p:sldLayoutId id="2147483675" r:id="rId7"/>
    <p:sldLayoutId id="2147483678" r:id="rId8"/>
    <p:sldLayoutId id="2147483664" r:id="rId9"/>
    <p:sldLayoutId id="2147483679" r:id="rId10"/>
    <p:sldLayoutId id="2147483665" r:id="rId11"/>
    <p:sldLayoutId id="2147483676" r:id="rId12"/>
    <p:sldLayoutId id="2147483666" r:id="rId13"/>
    <p:sldLayoutId id="2147483670" r:id="rId14"/>
    <p:sldLayoutId id="2147483671" r:id="rId15"/>
    <p:sldLayoutId id="2147483663" r:id="rId16"/>
    <p:sldLayoutId id="214748366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3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rgbClr val="8B0000"/>
        </a:buClr>
        <a:buSzPct val="100000"/>
        <a:buFont typeface="Wingdings" panose="05000000000000000000" pitchFamily="2" charset="2"/>
        <a:buChar char="Ø"/>
        <a:defRPr sz="165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8B0000"/>
        </a:buClr>
        <a:buFont typeface="Arial" panose="020B0604020202020204" pitchFamily="34" charset="0"/>
        <a:buChar char="•"/>
        <a:defRPr sz="15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8B0000"/>
        </a:buClr>
        <a:buFont typeface="Wingdings" panose="05000000000000000000" pitchFamily="2" charset="2"/>
        <a:buChar char="§"/>
        <a:defRPr sz="135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8B0000"/>
        </a:buClr>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8B0000"/>
        </a:buClr>
        <a:buFont typeface="Calibri" panose="020F0502020204030204"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School Recognition Workgroup Update</a:t>
            </a:r>
          </a:p>
        </p:txBody>
      </p:sp>
      <p:sp>
        <p:nvSpPr>
          <p:cNvPr id="3" name="Subtitle 2"/>
          <p:cNvSpPr>
            <a:spLocks noGrp="1"/>
          </p:cNvSpPr>
          <p:nvPr>
            <p:ph type="subTitle" idx="1"/>
          </p:nvPr>
        </p:nvSpPr>
        <p:spPr/>
        <p:txBody>
          <a:bodyPr>
            <a:normAutofit/>
          </a:bodyPr>
          <a:lstStyle/>
          <a:p>
            <a:r>
              <a:rPr lang="en-US" sz="2400" dirty="0">
                <a:solidFill>
                  <a:schemeClr val="tx1">
                    <a:lumMod val="75000"/>
                    <a:lumOff val="25000"/>
                  </a:schemeClr>
                </a:solidFill>
              </a:rPr>
              <a:t>Washington State Board of Education </a:t>
            </a:r>
          </a:p>
          <a:p>
            <a:pPr>
              <a:lnSpc>
                <a:spcPct val="0"/>
              </a:lnSpc>
            </a:pPr>
            <a:r>
              <a:rPr lang="en-US" sz="2400" dirty="0">
                <a:solidFill>
                  <a:schemeClr val="tx1">
                    <a:lumMod val="75000"/>
                    <a:lumOff val="25000"/>
                  </a:schemeClr>
                </a:solidFill>
              </a:rPr>
              <a:t>July 11, 2019</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600" dirty="0"/>
              <a:t>Disproportionately Low Rate of Recognition?</a:t>
            </a:r>
            <a:br>
              <a:rPr lang="en-US" sz="3600" dirty="0"/>
            </a:br>
            <a:r>
              <a:rPr lang="en-US" sz="3600" dirty="0"/>
              <a:t>High Schools</a:t>
            </a:r>
          </a:p>
        </p:txBody>
      </p:sp>
      <p:graphicFrame>
        <p:nvGraphicFramePr>
          <p:cNvPr id="8" name="Content Placeholder 7" descr="Had the ESSA participation requirement not been in place, 57 high schools (24.2 percent of the total) would have been recognized, which is reflective of the statewide totals.&#10;"/>
          <p:cNvGraphicFramePr>
            <a:graphicFrameLocks noGrp="1"/>
          </p:cNvGraphicFramePr>
          <p:nvPr>
            <p:ph sz="half" idx="1"/>
            <p:extLst>
              <p:ext uri="{D42A27DB-BD31-4B8C-83A1-F6EECF244321}">
                <p14:modId xmlns:p14="http://schemas.microsoft.com/office/powerpoint/2010/main" val="2763298213"/>
              </p:ext>
            </p:extLst>
          </p:nvPr>
        </p:nvGraphicFramePr>
        <p:xfrm>
          <a:off x="1096963" y="1846263"/>
          <a:ext cx="6741251" cy="4593373"/>
        </p:xfrm>
        <a:graphic>
          <a:graphicData uri="http://schemas.openxmlformats.org/drawingml/2006/table">
            <a:tbl>
              <a:tblPr firstRow="1" firstCol="1" bandRow="1">
                <a:tableStyleId>{B301B821-A1FF-4177-AEE7-76D212191A09}</a:tableStyleId>
              </a:tblPr>
              <a:tblGrid>
                <a:gridCol w="1882435">
                  <a:extLst>
                    <a:ext uri="{9D8B030D-6E8A-4147-A177-3AD203B41FA5}">
                      <a16:colId xmlns:a16="http://schemas.microsoft.com/office/drawing/2014/main" val="4222034776"/>
                    </a:ext>
                  </a:extLst>
                </a:gridCol>
                <a:gridCol w="1605398">
                  <a:extLst>
                    <a:ext uri="{9D8B030D-6E8A-4147-A177-3AD203B41FA5}">
                      <a16:colId xmlns:a16="http://schemas.microsoft.com/office/drawing/2014/main" val="2024750124"/>
                    </a:ext>
                  </a:extLst>
                </a:gridCol>
                <a:gridCol w="1576984">
                  <a:extLst>
                    <a:ext uri="{9D8B030D-6E8A-4147-A177-3AD203B41FA5}">
                      <a16:colId xmlns:a16="http://schemas.microsoft.com/office/drawing/2014/main" val="1761107900"/>
                    </a:ext>
                  </a:extLst>
                </a:gridCol>
                <a:gridCol w="1676434">
                  <a:extLst>
                    <a:ext uri="{9D8B030D-6E8A-4147-A177-3AD203B41FA5}">
                      <a16:colId xmlns:a16="http://schemas.microsoft.com/office/drawing/2014/main" val="3456191907"/>
                    </a:ext>
                  </a:extLst>
                </a:gridCol>
              </a:tblGrid>
              <a:tr h="1671420">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Recognized Schools when the ESSA Participation Requirement is Applied</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Recognized Schools when the ESSA Participation Requirement is </a:t>
                      </a:r>
                    </a:p>
                    <a:p>
                      <a:pPr marL="0" marR="0" algn="ctr">
                        <a:lnSpc>
                          <a:spcPct val="107000"/>
                        </a:lnSpc>
                        <a:spcBef>
                          <a:spcPts val="0"/>
                        </a:spcBef>
                        <a:spcAft>
                          <a:spcPts val="0"/>
                        </a:spcAft>
                      </a:pPr>
                      <a:r>
                        <a:rPr lang="en-US" sz="1800" b="1" dirty="0">
                          <a:effectLst/>
                        </a:rPr>
                        <a:t>Not Applied</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Percentage of Schools by School Level in Washington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4820160"/>
                  </a:ext>
                </a:extLst>
              </a:tr>
              <a:tr h="439344">
                <a:tc>
                  <a:txBody>
                    <a:bodyPr/>
                    <a:lstStyle/>
                    <a:p>
                      <a:pPr marL="0" marR="0">
                        <a:lnSpc>
                          <a:spcPct val="107000"/>
                        </a:lnSpc>
                        <a:spcBef>
                          <a:spcPts val="0"/>
                        </a:spcBef>
                        <a:spcAft>
                          <a:spcPts val="0"/>
                        </a:spcAft>
                      </a:pPr>
                      <a:r>
                        <a:rPr lang="en-US" sz="1800" dirty="0">
                          <a:effectLst/>
                        </a:rPr>
                        <a:t>Elementary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137 (63.4%)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139 (58.9%)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53.1 %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7932884"/>
                  </a:ext>
                </a:extLst>
              </a:tr>
              <a:tr h="417855">
                <a:tc>
                  <a:txBody>
                    <a:bodyPr/>
                    <a:lstStyle/>
                    <a:p>
                      <a:pPr marL="0" marR="0">
                        <a:lnSpc>
                          <a:spcPct val="107000"/>
                        </a:lnSpc>
                        <a:spcBef>
                          <a:spcPts val="0"/>
                        </a:spcBef>
                        <a:spcAft>
                          <a:spcPts val="0"/>
                        </a:spcAft>
                      </a:pPr>
                      <a:r>
                        <a:rPr lang="en-US" sz="1800" dirty="0">
                          <a:effectLst/>
                        </a:rPr>
                        <a:t>Middle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34 (15.7%)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34 (14.4%)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18.1 %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9205621"/>
                  </a:ext>
                </a:extLst>
              </a:tr>
              <a:tr h="417855">
                <a:tc>
                  <a:txBody>
                    <a:bodyPr/>
                    <a:lstStyle/>
                    <a:p>
                      <a:pPr marL="0" marR="0">
                        <a:lnSpc>
                          <a:spcPct val="107000"/>
                        </a:lnSpc>
                        <a:spcBef>
                          <a:spcPts val="0"/>
                        </a:spcBef>
                        <a:spcAft>
                          <a:spcPts val="0"/>
                        </a:spcAft>
                      </a:pPr>
                      <a:r>
                        <a:rPr lang="en-US" sz="1800" dirty="0">
                          <a:effectLst/>
                        </a:rPr>
                        <a:t>Combined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6 (2.8%)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6 (2.5%)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4.0 %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7311174"/>
                  </a:ext>
                </a:extLst>
              </a:tr>
              <a:tr h="417855">
                <a:tc>
                  <a:txBody>
                    <a:bodyPr/>
                    <a:lstStyle/>
                    <a:p>
                      <a:pPr marL="0" marR="0">
                        <a:lnSpc>
                          <a:spcPct val="107000"/>
                        </a:lnSpc>
                        <a:spcBef>
                          <a:spcPts val="0"/>
                        </a:spcBef>
                        <a:spcAft>
                          <a:spcPts val="0"/>
                        </a:spcAft>
                      </a:pPr>
                      <a:r>
                        <a:rPr lang="en-US" sz="1800" dirty="0">
                          <a:effectLst/>
                        </a:rPr>
                        <a:t>High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22 (10.2%)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33 (14.0%)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17.3 %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1235183"/>
                  </a:ext>
                </a:extLst>
              </a:tr>
              <a:tr h="417855">
                <a:tc>
                  <a:txBody>
                    <a:bodyPr/>
                    <a:lstStyle/>
                    <a:p>
                      <a:pPr marL="0" marR="0">
                        <a:lnSpc>
                          <a:spcPct val="107000"/>
                        </a:lnSpc>
                        <a:spcBef>
                          <a:spcPts val="0"/>
                        </a:spcBef>
                        <a:spcAft>
                          <a:spcPts val="0"/>
                        </a:spcAft>
                      </a:pPr>
                      <a:r>
                        <a:rPr lang="en-US" sz="1800" dirty="0">
                          <a:effectLst/>
                        </a:rPr>
                        <a:t>Combined High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17 (7.9%)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24 (10.2%)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7.5 %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1720038"/>
                  </a:ext>
                </a:extLst>
              </a:tr>
              <a:tr h="417855">
                <a:tc>
                  <a:txBody>
                    <a:bodyPr/>
                    <a:lstStyle/>
                    <a:p>
                      <a:pPr marL="0" marR="0" algn="r">
                        <a:lnSpc>
                          <a:spcPct val="107000"/>
                        </a:lnSpc>
                        <a:spcBef>
                          <a:spcPts val="0"/>
                        </a:spcBef>
                        <a:spcAft>
                          <a:spcPts val="0"/>
                        </a:spcAft>
                      </a:pPr>
                      <a:r>
                        <a:rPr lang="en-US" sz="1800">
                          <a:effectLst/>
                        </a:rPr>
                        <a:t>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216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236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1960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0309269"/>
                  </a:ext>
                </a:extLst>
              </a:tr>
            </a:tbl>
          </a:graphicData>
        </a:graphic>
      </p:graphicFrame>
      <p:sp>
        <p:nvSpPr>
          <p:cNvPr id="7" name="Text Placeholder 6" descr="Had the ESSA participation requirement not been in place, 57 high schools (24.2 percent of the total) would have been recognized, which is reflective of the statewide totals.&#10;"/>
          <p:cNvSpPr>
            <a:spLocks noGrp="1"/>
          </p:cNvSpPr>
          <p:nvPr>
            <p:ph type="body" sz="quarter" idx="13"/>
          </p:nvPr>
        </p:nvSpPr>
        <p:spPr>
          <a:xfrm>
            <a:off x="8001000" y="2402541"/>
            <a:ext cx="3034553" cy="3633134"/>
          </a:xfrm>
        </p:spPr>
        <p:txBody>
          <a:bodyPr>
            <a:normAutofit/>
          </a:bodyPr>
          <a:lstStyle/>
          <a:p>
            <a:r>
              <a:rPr lang="en-US" sz="2400" dirty="0"/>
              <a:t>Had the ESSA participation requirement not been in place, 57 high schools (24.2 percent of the total) would have been recognized, which is reflective of the statewide totals.</a:t>
            </a:r>
          </a:p>
        </p:txBody>
      </p:sp>
      <p:sp>
        <p:nvSpPr>
          <p:cNvPr id="4" name="Slide Number Placeholder 3"/>
          <p:cNvSpPr>
            <a:spLocks noGrp="1"/>
          </p:cNvSpPr>
          <p:nvPr>
            <p:ph type="sldNum" sz="quarter" idx="12"/>
          </p:nvPr>
        </p:nvSpPr>
        <p:spPr/>
        <p:txBody>
          <a:bodyPr/>
          <a:lstStyle/>
          <a:p>
            <a:fld id="{E31375A4-56A4-47D6-9801-1991572033F7}" type="slidenum">
              <a:rPr lang="en-US" smtClean="0"/>
              <a:pPr/>
              <a:t>10</a:t>
            </a:fld>
            <a:endParaRPr lang="en-US"/>
          </a:p>
        </p:txBody>
      </p:sp>
    </p:spTree>
    <p:extLst>
      <p:ext uri="{BB962C8B-B14F-4D97-AF65-F5344CB8AC3E}">
        <p14:creationId xmlns:p14="http://schemas.microsoft.com/office/powerpoint/2010/main" val="90282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Recognition - Achievement Route</a:t>
            </a:r>
          </a:p>
        </p:txBody>
      </p:sp>
      <p:graphicFrame>
        <p:nvGraphicFramePr>
          <p:cNvPr id="6" name="Content Placeholder 5" descr="Elementary and middle schools met the Phase I recognition requirements for the Achievement route even when larger numbers of reportable student groups are present, while high schools with more reportable groups are less likely to meet the recognition requirements.&#10;"/>
          <p:cNvGraphicFramePr>
            <a:graphicFrameLocks noGrp="1"/>
          </p:cNvGraphicFramePr>
          <p:nvPr>
            <p:ph sz="half" idx="1"/>
            <p:extLst>
              <p:ext uri="{D42A27DB-BD31-4B8C-83A1-F6EECF244321}">
                <p14:modId xmlns:p14="http://schemas.microsoft.com/office/powerpoint/2010/main" val="3260409588"/>
              </p:ext>
            </p:extLst>
          </p:nvPr>
        </p:nvGraphicFramePr>
        <p:xfrm>
          <a:off x="1096963" y="1846263"/>
          <a:ext cx="6742483" cy="4600869"/>
        </p:xfrm>
        <a:graphic>
          <a:graphicData uri="http://schemas.openxmlformats.org/drawingml/2006/table">
            <a:tbl>
              <a:tblPr firstRow="1" firstCol="1" bandRow="1">
                <a:tableStyleId>{B301B821-A1FF-4177-AEE7-76D212191A09}</a:tableStyleId>
              </a:tblPr>
              <a:tblGrid>
                <a:gridCol w="2026747">
                  <a:extLst>
                    <a:ext uri="{9D8B030D-6E8A-4147-A177-3AD203B41FA5}">
                      <a16:colId xmlns:a16="http://schemas.microsoft.com/office/drawing/2014/main" val="1278661747"/>
                    </a:ext>
                  </a:extLst>
                </a:gridCol>
                <a:gridCol w="2292372">
                  <a:extLst>
                    <a:ext uri="{9D8B030D-6E8A-4147-A177-3AD203B41FA5}">
                      <a16:colId xmlns:a16="http://schemas.microsoft.com/office/drawing/2014/main" val="774372280"/>
                    </a:ext>
                  </a:extLst>
                </a:gridCol>
                <a:gridCol w="2423364">
                  <a:extLst>
                    <a:ext uri="{9D8B030D-6E8A-4147-A177-3AD203B41FA5}">
                      <a16:colId xmlns:a16="http://schemas.microsoft.com/office/drawing/2014/main" val="1851703955"/>
                    </a:ext>
                  </a:extLst>
                </a:gridCol>
              </a:tblGrid>
              <a:tr h="1110054">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Average Number of Reportable Groups in the Winter 2019 WSIF</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Average Number of Reportable Groups for Schools through the Achievement Route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176634"/>
                  </a:ext>
                </a:extLst>
              </a:tr>
              <a:tr h="525116">
                <a:tc>
                  <a:txBody>
                    <a:bodyPr/>
                    <a:lstStyle/>
                    <a:p>
                      <a:pPr marL="0" marR="0">
                        <a:lnSpc>
                          <a:spcPct val="107000"/>
                        </a:lnSpc>
                        <a:spcBef>
                          <a:spcPts val="0"/>
                        </a:spcBef>
                        <a:spcAft>
                          <a:spcPts val="0"/>
                        </a:spcAft>
                      </a:pPr>
                      <a:r>
                        <a:rPr lang="en-US" sz="1800" dirty="0">
                          <a:effectLst/>
                        </a:rPr>
                        <a:t>Elementary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5.1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3828111"/>
                  </a:ext>
                </a:extLst>
              </a:tr>
              <a:tr h="584938">
                <a:tc>
                  <a:txBody>
                    <a:bodyPr/>
                    <a:lstStyle/>
                    <a:p>
                      <a:pPr marL="0" marR="0">
                        <a:lnSpc>
                          <a:spcPct val="107000"/>
                        </a:lnSpc>
                        <a:spcBef>
                          <a:spcPts val="0"/>
                        </a:spcBef>
                        <a:spcAft>
                          <a:spcPts val="0"/>
                        </a:spcAft>
                      </a:pPr>
                      <a:r>
                        <a:rPr lang="en-US" sz="1800" dirty="0">
                          <a:effectLst/>
                        </a:rPr>
                        <a:t>Middle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7.1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6978936"/>
                  </a:ext>
                </a:extLst>
              </a:tr>
              <a:tr h="572974">
                <a:tc>
                  <a:txBody>
                    <a:bodyPr/>
                    <a:lstStyle/>
                    <a:p>
                      <a:pPr marL="0" marR="0">
                        <a:lnSpc>
                          <a:spcPct val="107000"/>
                        </a:lnSpc>
                        <a:spcBef>
                          <a:spcPts val="0"/>
                        </a:spcBef>
                        <a:spcAft>
                          <a:spcPts val="0"/>
                        </a:spcAft>
                      </a:pPr>
                      <a:r>
                        <a:rPr lang="en-US" sz="1800" dirty="0">
                          <a:effectLst/>
                        </a:rPr>
                        <a:t>Combined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5242602"/>
                  </a:ext>
                </a:extLst>
              </a:tr>
              <a:tr h="584938">
                <a:tc>
                  <a:txBody>
                    <a:bodyPr/>
                    <a:lstStyle/>
                    <a:p>
                      <a:pPr marL="0" marR="0">
                        <a:lnSpc>
                          <a:spcPct val="107000"/>
                        </a:lnSpc>
                        <a:spcBef>
                          <a:spcPts val="0"/>
                        </a:spcBef>
                        <a:spcAft>
                          <a:spcPts val="0"/>
                        </a:spcAft>
                      </a:pPr>
                      <a:r>
                        <a:rPr lang="en-US" sz="1800" dirty="0">
                          <a:effectLst/>
                        </a:rPr>
                        <a:t>High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71116"/>
                  </a:ext>
                </a:extLst>
              </a:tr>
              <a:tr h="584938">
                <a:tc>
                  <a:txBody>
                    <a:bodyPr/>
                    <a:lstStyle/>
                    <a:p>
                      <a:pPr marL="0" marR="0">
                        <a:lnSpc>
                          <a:spcPct val="107000"/>
                        </a:lnSpc>
                        <a:spcBef>
                          <a:spcPts val="0"/>
                        </a:spcBef>
                        <a:spcAft>
                          <a:spcPts val="0"/>
                        </a:spcAft>
                      </a:pPr>
                      <a:r>
                        <a:rPr lang="en-US" sz="1800" dirty="0">
                          <a:effectLst/>
                        </a:rPr>
                        <a:t>Combined High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0409762"/>
                  </a:ext>
                </a:extLst>
              </a:tr>
              <a:tr h="584938">
                <a:tc>
                  <a:txBody>
                    <a:bodyPr/>
                    <a:lstStyle/>
                    <a:p>
                      <a:pPr marL="0" marR="0" algn="r">
                        <a:lnSpc>
                          <a:spcPct val="107000"/>
                        </a:lnSpc>
                        <a:spcBef>
                          <a:spcPts val="0"/>
                        </a:spcBef>
                        <a:spcAft>
                          <a:spcPts val="0"/>
                        </a:spcAft>
                      </a:pPr>
                      <a:r>
                        <a:rPr lang="en-US" sz="1800" dirty="0">
                          <a:effectLst/>
                        </a:rPr>
                        <a:t>Total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effectLst/>
                        </a:rPr>
                        <a:t>5.6</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effectLst/>
                        </a:rPr>
                        <a:t>4.2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7559367"/>
                  </a:ext>
                </a:extLst>
              </a:tr>
            </a:tbl>
          </a:graphicData>
        </a:graphic>
      </p:graphicFrame>
      <p:sp>
        <p:nvSpPr>
          <p:cNvPr id="4" name="Text Placeholder 3"/>
          <p:cNvSpPr>
            <a:spLocks noGrp="1"/>
          </p:cNvSpPr>
          <p:nvPr>
            <p:ph type="body" sz="quarter" idx="13"/>
          </p:nvPr>
        </p:nvSpPr>
        <p:spPr/>
        <p:txBody>
          <a:bodyPr/>
          <a:lstStyle/>
          <a:p>
            <a:r>
              <a:rPr lang="en-US" sz="1800" dirty="0"/>
              <a:t>It is evident that elementary and middle schools meet the Phase I recognition requirements for the Achievement route even when larger numbers of reportable student groups are present, while high schools with more reportable groups are less likely to meet the recognition requirements.</a:t>
            </a:r>
          </a:p>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11</a:t>
            </a:fld>
            <a:endParaRPr lang="en-US"/>
          </a:p>
        </p:txBody>
      </p:sp>
    </p:spTree>
    <p:extLst>
      <p:ext uri="{BB962C8B-B14F-4D97-AF65-F5344CB8AC3E}">
        <p14:creationId xmlns:p14="http://schemas.microsoft.com/office/powerpoint/2010/main" val="245352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53302"/>
          </a:xfrm>
        </p:spPr>
        <p:txBody>
          <a:bodyPr>
            <a:normAutofit/>
          </a:bodyPr>
          <a:lstStyle/>
          <a:p>
            <a:pPr algn="ctr"/>
            <a:r>
              <a:rPr lang="en-US" sz="3600" dirty="0"/>
              <a:t>Recognition – Achievement Route</a:t>
            </a:r>
          </a:p>
        </p:txBody>
      </p:sp>
      <p:graphicFrame>
        <p:nvGraphicFramePr>
          <p:cNvPr id="6" name="Content Placeholder 5" descr="We see evidence of performance differences based on school level."/>
          <p:cNvGraphicFramePr>
            <a:graphicFrameLocks noGrp="1"/>
          </p:cNvGraphicFramePr>
          <p:nvPr>
            <p:ph sz="half" idx="1"/>
            <p:extLst>
              <p:ext uri="{D42A27DB-BD31-4B8C-83A1-F6EECF244321}">
                <p14:modId xmlns:p14="http://schemas.microsoft.com/office/powerpoint/2010/main" val="2946832817"/>
              </p:ext>
            </p:extLst>
          </p:nvPr>
        </p:nvGraphicFramePr>
        <p:xfrm>
          <a:off x="887507" y="2949390"/>
          <a:ext cx="9888069" cy="3235824"/>
        </p:xfrm>
        <a:graphic>
          <a:graphicData uri="http://schemas.openxmlformats.org/drawingml/2006/table">
            <a:tbl>
              <a:tblPr firstRow="1" firstCol="1" bandRow="1">
                <a:tableStyleId>{B301B821-A1FF-4177-AEE7-76D212191A09}</a:tableStyleId>
              </a:tblPr>
              <a:tblGrid>
                <a:gridCol w="2524611">
                  <a:extLst>
                    <a:ext uri="{9D8B030D-6E8A-4147-A177-3AD203B41FA5}">
                      <a16:colId xmlns:a16="http://schemas.microsoft.com/office/drawing/2014/main" val="3267518332"/>
                    </a:ext>
                  </a:extLst>
                </a:gridCol>
                <a:gridCol w="986177">
                  <a:extLst>
                    <a:ext uri="{9D8B030D-6E8A-4147-A177-3AD203B41FA5}">
                      <a16:colId xmlns:a16="http://schemas.microsoft.com/office/drawing/2014/main" val="2663432102"/>
                    </a:ext>
                  </a:extLst>
                </a:gridCol>
                <a:gridCol w="1147707">
                  <a:extLst>
                    <a:ext uri="{9D8B030D-6E8A-4147-A177-3AD203B41FA5}">
                      <a16:colId xmlns:a16="http://schemas.microsoft.com/office/drawing/2014/main" val="194694439"/>
                    </a:ext>
                  </a:extLst>
                </a:gridCol>
                <a:gridCol w="951793">
                  <a:extLst>
                    <a:ext uri="{9D8B030D-6E8A-4147-A177-3AD203B41FA5}">
                      <a16:colId xmlns:a16="http://schemas.microsoft.com/office/drawing/2014/main" val="89177806"/>
                    </a:ext>
                  </a:extLst>
                </a:gridCol>
                <a:gridCol w="951793">
                  <a:extLst>
                    <a:ext uri="{9D8B030D-6E8A-4147-A177-3AD203B41FA5}">
                      <a16:colId xmlns:a16="http://schemas.microsoft.com/office/drawing/2014/main" val="3233335926"/>
                    </a:ext>
                  </a:extLst>
                </a:gridCol>
                <a:gridCol w="1142152">
                  <a:extLst>
                    <a:ext uri="{9D8B030D-6E8A-4147-A177-3AD203B41FA5}">
                      <a16:colId xmlns:a16="http://schemas.microsoft.com/office/drawing/2014/main" val="2530818648"/>
                    </a:ext>
                  </a:extLst>
                </a:gridCol>
                <a:gridCol w="1332511">
                  <a:extLst>
                    <a:ext uri="{9D8B030D-6E8A-4147-A177-3AD203B41FA5}">
                      <a16:colId xmlns:a16="http://schemas.microsoft.com/office/drawing/2014/main" val="1691670722"/>
                    </a:ext>
                  </a:extLst>
                </a:gridCol>
                <a:gridCol w="851325">
                  <a:extLst>
                    <a:ext uri="{9D8B030D-6E8A-4147-A177-3AD203B41FA5}">
                      <a16:colId xmlns:a16="http://schemas.microsoft.com/office/drawing/2014/main" val="4134642986"/>
                    </a:ext>
                  </a:extLst>
                </a:gridCol>
              </a:tblGrid>
              <a:tr h="620274">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ELA Prof.</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Math Prof.</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4-Year</a:t>
                      </a:r>
                      <a:r>
                        <a:rPr lang="en-US" sz="1800" b="1" baseline="0" dirty="0">
                          <a:effectLst/>
                        </a:rPr>
                        <a:t> </a:t>
                      </a:r>
                      <a:r>
                        <a:rPr lang="en-US" sz="1800" b="1" dirty="0">
                          <a:effectLst/>
                        </a:rPr>
                        <a:t>Grad.</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Reg. Attend.</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9</a:t>
                      </a:r>
                      <a:r>
                        <a:rPr lang="en-US" sz="1800" b="1" baseline="30000" dirty="0">
                          <a:effectLst/>
                        </a:rPr>
                        <a:t>th</a:t>
                      </a:r>
                      <a:r>
                        <a:rPr lang="en-US" sz="1800" b="1" baseline="0" dirty="0">
                          <a:effectLst/>
                        </a:rPr>
                        <a:t> Grade</a:t>
                      </a:r>
                      <a:r>
                        <a:rPr lang="en-US" sz="1800" b="1" dirty="0">
                          <a:effectLst/>
                        </a:rPr>
                        <a:t> </a:t>
                      </a:r>
                    </a:p>
                    <a:p>
                      <a:pPr marL="0" marR="0" algn="ctr">
                        <a:lnSpc>
                          <a:spcPct val="107000"/>
                        </a:lnSpc>
                        <a:spcBef>
                          <a:spcPts val="0"/>
                        </a:spcBef>
                        <a:spcAft>
                          <a:spcPts val="0"/>
                        </a:spcAft>
                      </a:pPr>
                      <a:r>
                        <a:rPr lang="en-US" sz="1800" b="1" dirty="0">
                          <a:effectLst/>
                        </a:rPr>
                        <a:t>On Track</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Dual Credit Part.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Total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5850554"/>
                  </a:ext>
                </a:extLst>
              </a:tr>
              <a:tr h="472455">
                <a:tc>
                  <a:txBody>
                    <a:bodyPr/>
                    <a:lstStyle/>
                    <a:p>
                      <a:pPr marL="0" marR="0">
                        <a:lnSpc>
                          <a:spcPct val="107000"/>
                        </a:lnSpc>
                        <a:spcBef>
                          <a:spcPts val="0"/>
                        </a:spcBef>
                        <a:spcAft>
                          <a:spcPts val="0"/>
                        </a:spcAft>
                      </a:pPr>
                      <a:r>
                        <a:rPr lang="en-US" sz="1800">
                          <a:effectLst/>
                        </a:rPr>
                        <a:t>Elementary Schools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42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42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0344491"/>
                  </a:ext>
                </a:extLst>
              </a:tr>
              <a:tr h="428619">
                <a:tc>
                  <a:txBody>
                    <a:bodyPr/>
                    <a:lstStyle/>
                    <a:p>
                      <a:pPr marL="0" marR="0">
                        <a:lnSpc>
                          <a:spcPct val="107000"/>
                        </a:lnSpc>
                        <a:spcBef>
                          <a:spcPts val="0"/>
                        </a:spcBef>
                        <a:spcAft>
                          <a:spcPts val="0"/>
                        </a:spcAft>
                      </a:pPr>
                      <a:r>
                        <a:rPr lang="en-US" sz="1800">
                          <a:effectLst/>
                        </a:rPr>
                        <a:t>Middle Schools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9288839"/>
                  </a:ext>
                </a:extLst>
              </a:tr>
              <a:tr h="428619">
                <a:tc>
                  <a:txBody>
                    <a:bodyPr/>
                    <a:lstStyle/>
                    <a:p>
                      <a:pPr marL="0" marR="0">
                        <a:lnSpc>
                          <a:spcPct val="107000"/>
                        </a:lnSpc>
                        <a:spcBef>
                          <a:spcPts val="0"/>
                        </a:spcBef>
                        <a:spcAft>
                          <a:spcPts val="0"/>
                        </a:spcAft>
                      </a:pPr>
                      <a:r>
                        <a:rPr lang="en-US" sz="1800">
                          <a:effectLst/>
                        </a:rPr>
                        <a:t>Combined Schools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2743649"/>
                  </a:ext>
                </a:extLst>
              </a:tr>
              <a:tr h="428619">
                <a:tc>
                  <a:txBody>
                    <a:bodyPr/>
                    <a:lstStyle/>
                    <a:p>
                      <a:pPr marL="0" marR="0">
                        <a:lnSpc>
                          <a:spcPct val="107000"/>
                        </a:lnSpc>
                        <a:spcBef>
                          <a:spcPts val="0"/>
                        </a:spcBef>
                        <a:spcAft>
                          <a:spcPts val="0"/>
                        </a:spcAft>
                      </a:pPr>
                      <a:r>
                        <a:rPr lang="en-US" sz="1800">
                          <a:effectLst/>
                        </a:rPr>
                        <a:t>High Schools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6072457"/>
                  </a:ext>
                </a:extLst>
              </a:tr>
              <a:tr h="428619">
                <a:tc>
                  <a:txBody>
                    <a:bodyPr/>
                    <a:lstStyle/>
                    <a:p>
                      <a:pPr marL="0" marR="0">
                        <a:lnSpc>
                          <a:spcPct val="107000"/>
                        </a:lnSpc>
                        <a:spcBef>
                          <a:spcPts val="0"/>
                        </a:spcBef>
                        <a:spcAft>
                          <a:spcPts val="0"/>
                        </a:spcAft>
                      </a:pPr>
                      <a:r>
                        <a:rPr lang="en-US" sz="1800">
                          <a:effectLst/>
                        </a:rPr>
                        <a:t>Combined High Schools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3671089"/>
                  </a:ext>
                </a:extLst>
              </a:tr>
              <a:tr h="428619">
                <a:tc>
                  <a:txBody>
                    <a:bodyPr/>
                    <a:lstStyle/>
                    <a:p>
                      <a:pPr marL="0" marR="0" algn="r">
                        <a:lnSpc>
                          <a:spcPct val="107000"/>
                        </a:lnSpc>
                        <a:spcBef>
                          <a:spcPts val="0"/>
                        </a:spcBef>
                        <a:spcAft>
                          <a:spcPts val="0"/>
                        </a:spcAft>
                      </a:pPr>
                      <a:r>
                        <a:rPr lang="en-US" sz="1800">
                          <a:effectLst/>
                        </a:rPr>
                        <a:t>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effectLst/>
                        </a:rPr>
                        <a:t>62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effectLst/>
                        </a:rPr>
                        <a:t>52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effectLst/>
                        </a:rPr>
                        <a:t>16</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effectLst/>
                        </a:rPr>
                        <a:t>48</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effectLst/>
                        </a:rPr>
                        <a:t>13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effectLst/>
                        </a:rPr>
                        <a:t>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effectLst/>
                        </a:rPr>
                        <a:t>69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8137027"/>
                  </a:ext>
                </a:extLst>
              </a:tr>
            </a:tbl>
          </a:graphicData>
        </a:graphic>
      </p:graphicFrame>
      <p:sp>
        <p:nvSpPr>
          <p:cNvPr id="4" name="Text Placeholder 3" descr="We see evidence of performance differences based on school level."/>
          <p:cNvSpPr>
            <a:spLocks noGrp="1"/>
          </p:cNvSpPr>
          <p:nvPr>
            <p:ph type="body" sz="quarter" idx="13"/>
          </p:nvPr>
        </p:nvSpPr>
        <p:spPr>
          <a:xfrm>
            <a:off x="887508" y="1470211"/>
            <a:ext cx="9888068" cy="1326777"/>
          </a:xfrm>
        </p:spPr>
        <p:txBody>
          <a:bodyPr>
            <a:normAutofit/>
          </a:bodyPr>
          <a:lstStyle/>
          <a:p>
            <a:r>
              <a:rPr lang="en-US" sz="1800" dirty="0"/>
              <a:t>We see evidence of performance differences based on school level. The meaningfulness of school recognition would be enhanced if Phase II were to be revised in a manner to consider school level as a distinguishing factor. In other words, compare a high school’s performance to other high schools, an elementary school’s performance to other elementary schools, and so on.</a:t>
            </a:r>
          </a:p>
        </p:txBody>
      </p:sp>
      <p:sp>
        <p:nvSpPr>
          <p:cNvPr id="5" name="Slide Number Placeholder 4"/>
          <p:cNvSpPr>
            <a:spLocks noGrp="1"/>
          </p:cNvSpPr>
          <p:nvPr>
            <p:ph type="sldNum" sz="quarter" idx="12"/>
          </p:nvPr>
        </p:nvSpPr>
        <p:spPr/>
        <p:txBody>
          <a:bodyPr/>
          <a:lstStyle/>
          <a:p>
            <a:fld id="{E31375A4-56A4-47D6-9801-1991572033F7}" type="slidenum">
              <a:rPr lang="en-US" smtClean="0"/>
              <a:t>12</a:t>
            </a:fld>
            <a:endParaRPr lang="en-US"/>
          </a:p>
        </p:txBody>
      </p:sp>
    </p:spTree>
    <p:extLst>
      <p:ext uri="{BB962C8B-B14F-4D97-AF65-F5344CB8AC3E}">
        <p14:creationId xmlns:p14="http://schemas.microsoft.com/office/powerpoint/2010/main" val="34350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86604"/>
            <a:ext cx="9323070" cy="732572"/>
          </a:xfrm>
        </p:spPr>
        <p:txBody>
          <a:bodyPr>
            <a:normAutofit/>
          </a:bodyPr>
          <a:lstStyle/>
          <a:p>
            <a:pPr algn="ctr"/>
            <a:r>
              <a:rPr lang="en-US" sz="3600" dirty="0"/>
              <a:t>Recognition Workgroup is Entering Phase II</a:t>
            </a:r>
          </a:p>
        </p:txBody>
      </p:sp>
      <p:pic>
        <p:nvPicPr>
          <p:cNvPr id="3" name="Chart Placeholder 2" descr="Teh school recognition workgroup is aboutr to enter Phase II of the group's work plan."/>
          <p:cNvPicPr>
            <a:picLocks noGrp="1" noChangeAspect="1"/>
          </p:cNvPicPr>
          <p:nvPr>
            <p:ph type="chart" sz="quarter" idx="13"/>
          </p:nvPr>
        </p:nvPicPr>
        <p:blipFill>
          <a:blip r:embed="rId2"/>
          <a:stretch>
            <a:fillRect/>
          </a:stretch>
        </p:blipFill>
        <p:spPr>
          <a:xfrm>
            <a:off x="1162373" y="1092632"/>
            <a:ext cx="9051010" cy="5494148"/>
          </a:xfrm>
          <a:prstGeom prst="rect">
            <a:avLst/>
          </a:prstGeom>
        </p:spPr>
      </p:pic>
    </p:spTree>
    <p:extLst>
      <p:ext uri="{BB962C8B-B14F-4D97-AF65-F5344CB8AC3E}">
        <p14:creationId xmlns:p14="http://schemas.microsoft.com/office/powerpoint/2010/main" val="45690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Text Placeholder 2"/>
          <p:cNvSpPr>
            <a:spLocks noGrp="1"/>
          </p:cNvSpPr>
          <p:nvPr>
            <p:ph type="body" sz="quarter" idx="13"/>
          </p:nvPr>
        </p:nvSpPr>
        <p:spPr/>
        <p:txBody>
          <a:bodyPr>
            <a:normAutofit/>
          </a:bodyPr>
          <a:lstStyle/>
          <a:p>
            <a:pPr marL="0" indent="0">
              <a:buNone/>
            </a:pPr>
            <a:r>
              <a:rPr lang="en-US" sz="2400" dirty="0"/>
              <a:t>Website: </a:t>
            </a:r>
            <a:r>
              <a:rPr lang="en-US" sz="2400" dirty="0">
                <a:solidFill>
                  <a:srgbClr val="7F3A3A"/>
                </a:solidFill>
              </a:rPr>
              <a:t>www.SBE.wa.gov</a:t>
            </a:r>
          </a:p>
          <a:p>
            <a:pPr marL="0" indent="0">
              <a:buNone/>
            </a:pPr>
            <a:r>
              <a:rPr lang="en-US" sz="2400" dirty="0"/>
              <a:t>Facebook: </a:t>
            </a:r>
            <a:r>
              <a:rPr lang="en-US" sz="2400" dirty="0">
                <a:solidFill>
                  <a:srgbClr val="7F3A3A"/>
                </a:solidFill>
              </a:rPr>
              <a:t>www.facebook.com/washingtonSBE</a:t>
            </a:r>
          </a:p>
          <a:p>
            <a:pPr marL="0" indent="0">
              <a:buNone/>
            </a:pPr>
            <a:r>
              <a:rPr lang="en-US" sz="2400" dirty="0"/>
              <a:t>Twitter: </a:t>
            </a:r>
            <a:r>
              <a:rPr lang="en-US" sz="2400" dirty="0">
                <a:solidFill>
                  <a:srgbClr val="7F3A3A"/>
                </a:solidFill>
              </a:rPr>
              <a:t>@</a:t>
            </a:r>
            <a:r>
              <a:rPr lang="en-US" sz="2400" dirty="0" err="1">
                <a:solidFill>
                  <a:srgbClr val="7F3A3A"/>
                </a:solidFill>
              </a:rPr>
              <a:t>wa_SBE</a:t>
            </a:r>
            <a:r>
              <a:rPr lang="en-US" sz="2400" dirty="0">
                <a:solidFill>
                  <a:srgbClr val="7F3A3A"/>
                </a:solidFill>
              </a:rPr>
              <a:t> </a:t>
            </a:r>
          </a:p>
          <a:p>
            <a:pPr marL="0" indent="0">
              <a:buNone/>
            </a:pPr>
            <a:r>
              <a:rPr lang="en-US" sz="2400" dirty="0"/>
              <a:t>Email: </a:t>
            </a:r>
            <a:r>
              <a:rPr lang="en-US" sz="2400" dirty="0">
                <a:solidFill>
                  <a:srgbClr val="7F3A3A"/>
                </a:solidFill>
              </a:rPr>
              <a:t>sbe@k12.wa.us</a:t>
            </a:r>
          </a:p>
          <a:p>
            <a:pPr marL="0" indent="0">
              <a:buNone/>
            </a:pPr>
            <a:r>
              <a:rPr lang="en-US" sz="2400" dirty="0"/>
              <a:t>Phone: 360-725-6025</a:t>
            </a:r>
          </a:p>
          <a:p>
            <a:pPr marL="0" indent="0">
              <a:buNone/>
            </a:pPr>
            <a:r>
              <a:rPr lang="en-US" sz="2400" dirty="0"/>
              <a:t>Web updates: </a:t>
            </a:r>
            <a:r>
              <a:rPr lang="en-US" sz="2400" dirty="0">
                <a:solidFill>
                  <a:srgbClr val="7F3A3A"/>
                </a:solidFill>
              </a:rPr>
              <a:t>bit.ly/</a:t>
            </a:r>
            <a:r>
              <a:rPr lang="en-US" sz="2400" dirty="0" err="1">
                <a:solidFill>
                  <a:srgbClr val="7F3A3A"/>
                </a:solidFill>
              </a:rPr>
              <a:t>SBEupdates</a:t>
            </a:r>
            <a:endParaRPr lang="en-US" sz="2400" dirty="0">
              <a:solidFill>
                <a:srgbClr val="7F3A3A"/>
              </a:solidFill>
            </a:endParaRPr>
          </a:p>
          <a:p>
            <a:pPr marL="0" indent="0">
              <a:buNone/>
            </a:pPr>
            <a:endParaRPr lang="en-US" sz="2400"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14</a:t>
            </a:fld>
            <a:endParaRPr lang="en-US"/>
          </a:p>
        </p:txBody>
      </p:sp>
    </p:spTree>
    <p:extLst>
      <p:ext uri="{BB962C8B-B14F-4D97-AF65-F5344CB8AC3E}">
        <p14:creationId xmlns:p14="http://schemas.microsoft.com/office/powerpoint/2010/main" val="295198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99272"/>
          </a:xfrm>
        </p:spPr>
        <p:txBody>
          <a:bodyPr>
            <a:normAutofit/>
          </a:bodyPr>
          <a:lstStyle/>
          <a:p>
            <a:pPr algn="ctr"/>
            <a:r>
              <a:rPr lang="en-US" sz="3600" dirty="0"/>
              <a:t>Routes to School Recognition</a:t>
            </a:r>
          </a:p>
        </p:txBody>
      </p:sp>
      <p:pic>
        <p:nvPicPr>
          <p:cNvPr id="5" name="Picture 4" descr="Schools could earn recogniton through any for three separate routes, eaching using multoiple measures."/>
          <p:cNvPicPr/>
          <p:nvPr/>
        </p:nvPicPr>
        <p:blipFill>
          <a:blip r:embed="rId2">
            <a:extLst>
              <a:ext uri="{28A0092B-C50C-407E-A947-70E740481C1C}">
                <a14:useLocalDpi xmlns:a14="http://schemas.microsoft.com/office/drawing/2010/main" val="0"/>
              </a:ext>
            </a:extLst>
          </a:blip>
          <a:srcRect/>
          <a:stretch>
            <a:fillRect/>
          </a:stretch>
        </p:blipFill>
        <p:spPr bwMode="auto">
          <a:xfrm>
            <a:off x="1809751" y="1971675"/>
            <a:ext cx="8753474" cy="4019550"/>
          </a:xfrm>
          <a:prstGeom prst="rect">
            <a:avLst/>
          </a:prstGeom>
          <a:noFill/>
          <a:ln>
            <a:noFill/>
          </a:ln>
        </p:spPr>
      </p:pic>
      <p:sp>
        <p:nvSpPr>
          <p:cNvPr id="4" name="Slide Number Placeholder 3"/>
          <p:cNvSpPr>
            <a:spLocks noGrp="1"/>
          </p:cNvSpPr>
          <p:nvPr>
            <p:ph type="sldNum" sz="quarter" idx="12"/>
          </p:nvPr>
        </p:nvSpPr>
        <p:spPr/>
        <p:txBody>
          <a:bodyPr/>
          <a:lstStyle/>
          <a:p>
            <a:fld id="{E31375A4-56A4-47D6-9801-1991572033F7}" type="slidenum">
              <a:rPr lang="en-US" smtClean="0"/>
              <a:pPr/>
              <a:t>2</a:t>
            </a:fld>
            <a:endParaRPr lang="en-US"/>
          </a:p>
        </p:txBody>
      </p:sp>
    </p:spTree>
    <p:extLst>
      <p:ext uri="{BB962C8B-B14F-4D97-AF65-F5344CB8AC3E}">
        <p14:creationId xmlns:p14="http://schemas.microsoft.com/office/powerpoint/2010/main" val="359884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15255"/>
          </a:xfrm>
        </p:spPr>
        <p:txBody>
          <a:bodyPr>
            <a:normAutofit/>
          </a:bodyPr>
          <a:lstStyle/>
          <a:p>
            <a:pPr algn="ctr"/>
            <a:r>
              <a:rPr lang="en-US" sz="3600" dirty="0"/>
              <a:t>216 Schools Earned Recognition</a:t>
            </a:r>
          </a:p>
        </p:txBody>
      </p:sp>
      <p:graphicFrame>
        <p:nvGraphicFramePr>
          <p:cNvPr id="6" name="Table 5" descr="Approximately 54 percent of the Phase I recognized schools (117/216) were identified for Tier 1-3 supports in the winter 2018 WSIF."/>
          <p:cNvGraphicFramePr>
            <a:graphicFrameLocks noGrp="1"/>
          </p:cNvGraphicFramePr>
          <p:nvPr>
            <p:extLst>
              <p:ext uri="{D42A27DB-BD31-4B8C-83A1-F6EECF244321}">
                <p14:modId xmlns:p14="http://schemas.microsoft.com/office/powerpoint/2010/main" val="3820323615"/>
              </p:ext>
            </p:extLst>
          </p:nvPr>
        </p:nvGraphicFramePr>
        <p:xfrm>
          <a:off x="1097281" y="1971676"/>
          <a:ext cx="9325329" cy="4627991"/>
        </p:xfrm>
        <a:graphic>
          <a:graphicData uri="http://schemas.openxmlformats.org/drawingml/2006/table">
            <a:tbl>
              <a:tblPr firstRow="1" firstCol="1" bandRow="1">
                <a:tableStyleId>{B301B821-A1FF-4177-AEE7-76D212191A09}</a:tableStyleId>
              </a:tblPr>
              <a:tblGrid>
                <a:gridCol w="2777295">
                  <a:extLst>
                    <a:ext uri="{9D8B030D-6E8A-4147-A177-3AD203B41FA5}">
                      <a16:colId xmlns:a16="http://schemas.microsoft.com/office/drawing/2014/main" val="1457119954"/>
                    </a:ext>
                  </a:extLst>
                </a:gridCol>
                <a:gridCol w="906651">
                  <a:extLst>
                    <a:ext uri="{9D8B030D-6E8A-4147-A177-3AD203B41FA5}">
                      <a16:colId xmlns:a16="http://schemas.microsoft.com/office/drawing/2014/main" val="666421573"/>
                    </a:ext>
                  </a:extLst>
                </a:gridCol>
                <a:gridCol w="1108129">
                  <a:extLst>
                    <a:ext uri="{9D8B030D-6E8A-4147-A177-3AD203B41FA5}">
                      <a16:colId xmlns:a16="http://schemas.microsoft.com/office/drawing/2014/main" val="1403586475"/>
                    </a:ext>
                  </a:extLst>
                </a:gridCol>
                <a:gridCol w="906651">
                  <a:extLst>
                    <a:ext uri="{9D8B030D-6E8A-4147-A177-3AD203B41FA5}">
                      <a16:colId xmlns:a16="http://schemas.microsoft.com/office/drawing/2014/main" val="2821102498"/>
                    </a:ext>
                  </a:extLst>
                </a:gridCol>
                <a:gridCol w="1425844">
                  <a:extLst>
                    <a:ext uri="{9D8B030D-6E8A-4147-A177-3AD203B41FA5}">
                      <a16:colId xmlns:a16="http://schemas.microsoft.com/office/drawing/2014/main" val="3018413968"/>
                    </a:ext>
                  </a:extLst>
                </a:gridCol>
                <a:gridCol w="1410346">
                  <a:extLst>
                    <a:ext uri="{9D8B030D-6E8A-4147-A177-3AD203B41FA5}">
                      <a16:colId xmlns:a16="http://schemas.microsoft.com/office/drawing/2014/main" val="1727001422"/>
                    </a:ext>
                  </a:extLst>
                </a:gridCol>
                <a:gridCol w="790413">
                  <a:extLst>
                    <a:ext uri="{9D8B030D-6E8A-4147-A177-3AD203B41FA5}">
                      <a16:colId xmlns:a16="http://schemas.microsoft.com/office/drawing/2014/main" val="4018466159"/>
                    </a:ext>
                  </a:extLst>
                </a:gridCol>
              </a:tblGrid>
              <a:tr h="1157438">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rPr>
                        <a:t>Closing Gaps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rPr>
                        <a:t>Closing Gaps and Growth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rPr>
                        <a:t>Growth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rPr>
                        <a:t>Growth and Achievement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rPr>
                        <a:t>Achievement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rPr>
                        <a:t>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6321297"/>
                  </a:ext>
                </a:extLst>
              </a:tr>
              <a:tr h="690783">
                <a:tc>
                  <a:txBody>
                    <a:bodyPr/>
                    <a:lstStyle/>
                    <a:p>
                      <a:pPr marL="0" marR="0">
                        <a:lnSpc>
                          <a:spcPct val="107000"/>
                        </a:lnSpc>
                        <a:spcBef>
                          <a:spcPts val="0"/>
                        </a:spcBef>
                        <a:spcAft>
                          <a:spcPts val="0"/>
                        </a:spcAft>
                      </a:pPr>
                      <a:r>
                        <a:rPr lang="en-US" sz="1800" dirty="0">
                          <a:effectLst/>
                        </a:rPr>
                        <a:t>Tier 3: Comprehensive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66838"/>
                  </a:ext>
                </a:extLst>
              </a:tr>
              <a:tr h="472511">
                <a:tc>
                  <a:txBody>
                    <a:bodyPr/>
                    <a:lstStyle/>
                    <a:p>
                      <a:pPr marL="0" marR="0">
                        <a:lnSpc>
                          <a:spcPct val="107000"/>
                        </a:lnSpc>
                        <a:spcBef>
                          <a:spcPts val="0"/>
                        </a:spcBef>
                        <a:spcAft>
                          <a:spcPts val="0"/>
                        </a:spcAft>
                      </a:pPr>
                      <a:r>
                        <a:rPr lang="en-US" sz="1800">
                          <a:effectLst/>
                        </a:rPr>
                        <a:t>Tier 2: Targeted 3+ Groups or Low EL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8047120"/>
                  </a:ext>
                </a:extLst>
              </a:tr>
              <a:tr h="720890">
                <a:tc>
                  <a:txBody>
                    <a:bodyPr/>
                    <a:lstStyle/>
                    <a:p>
                      <a:pPr marL="0" marR="0">
                        <a:lnSpc>
                          <a:spcPct val="107000"/>
                        </a:lnSpc>
                        <a:spcBef>
                          <a:spcPts val="0"/>
                        </a:spcBef>
                        <a:spcAft>
                          <a:spcPts val="0"/>
                        </a:spcAft>
                      </a:pPr>
                      <a:r>
                        <a:rPr lang="en-US" sz="1800">
                          <a:effectLst/>
                        </a:rPr>
                        <a:t>Tier 1: Targeted 1-2 Groups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74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3542658"/>
                  </a:ext>
                </a:extLst>
              </a:tr>
              <a:tr h="735943">
                <a:tc>
                  <a:txBody>
                    <a:bodyPr/>
                    <a:lstStyle/>
                    <a:p>
                      <a:pPr marL="0" marR="0">
                        <a:lnSpc>
                          <a:spcPct val="107000"/>
                        </a:lnSpc>
                        <a:spcBef>
                          <a:spcPts val="0"/>
                        </a:spcBef>
                        <a:spcAft>
                          <a:spcPts val="0"/>
                        </a:spcAft>
                      </a:pPr>
                      <a:r>
                        <a:rPr lang="en-US" sz="1800">
                          <a:effectLst/>
                        </a:rPr>
                        <a:t>Foundational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68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1107430"/>
                  </a:ext>
                </a:extLst>
              </a:tr>
              <a:tr h="735943">
                <a:tc>
                  <a:txBody>
                    <a:bodyPr/>
                    <a:lstStyle/>
                    <a:p>
                      <a:pPr marL="0" marR="0" algn="r">
                        <a:lnSpc>
                          <a:spcPct val="107000"/>
                        </a:lnSpc>
                        <a:spcBef>
                          <a:spcPts val="0"/>
                        </a:spcBef>
                        <a:spcAft>
                          <a:spcPts val="0"/>
                        </a:spcAft>
                      </a:pPr>
                      <a:r>
                        <a:rPr lang="en-US" sz="1800">
                          <a:effectLst/>
                        </a:rPr>
                        <a:t>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68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216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5790930"/>
                  </a:ext>
                </a:extLst>
              </a:tr>
            </a:tbl>
          </a:graphicData>
        </a:graphic>
      </p:graphicFrame>
      <p:sp>
        <p:nvSpPr>
          <p:cNvPr id="4" name="Slide Number Placeholder 3"/>
          <p:cNvSpPr>
            <a:spLocks noGrp="1"/>
          </p:cNvSpPr>
          <p:nvPr>
            <p:ph type="sldNum" sz="quarter" idx="12"/>
          </p:nvPr>
        </p:nvSpPr>
        <p:spPr/>
        <p:txBody>
          <a:bodyPr/>
          <a:lstStyle/>
          <a:p>
            <a:fld id="{E31375A4-56A4-47D6-9801-1991572033F7}" type="slidenum">
              <a:rPr lang="en-US" smtClean="0"/>
              <a:pPr/>
              <a:t>3</a:t>
            </a:fld>
            <a:endParaRPr lang="en-US"/>
          </a:p>
        </p:txBody>
      </p:sp>
    </p:spTree>
    <p:extLst>
      <p:ext uri="{BB962C8B-B14F-4D97-AF65-F5344CB8AC3E}">
        <p14:creationId xmlns:p14="http://schemas.microsoft.com/office/powerpoint/2010/main" val="82457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1" y="286603"/>
            <a:ext cx="8945622" cy="912721"/>
          </a:xfrm>
        </p:spPr>
        <p:txBody>
          <a:bodyPr/>
          <a:lstStyle/>
          <a:p>
            <a:pPr algn="ctr"/>
            <a:r>
              <a:rPr lang="en-US" dirty="0"/>
              <a:t>Recognized Schools – Performance Along a Continuum </a:t>
            </a:r>
          </a:p>
        </p:txBody>
      </p:sp>
      <p:pic>
        <p:nvPicPr>
          <p:cNvPr id="5" name="Picture 4" descr="Recognized schools spanned the performance continuum."/>
          <p:cNvPicPr>
            <a:picLocks noChangeAspect="1"/>
          </p:cNvPicPr>
          <p:nvPr/>
        </p:nvPicPr>
        <p:blipFill>
          <a:blip r:embed="rId2"/>
          <a:stretch>
            <a:fillRect/>
          </a:stretch>
        </p:blipFill>
        <p:spPr>
          <a:xfrm>
            <a:off x="1433594" y="1199324"/>
            <a:ext cx="9616698" cy="5658676"/>
          </a:xfrm>
          <a:prstGeom prst="rect">
            <a:avLst/>
          </a:prstGeom>
        </p:spPr>
      </p:pic>
      <p:sp>
        <p:nvSpPr>
          <p:cNvPr id="4" name="Slide Number Placeholder 3"/>
          <p:cNvSpPr>
            <a:spLocks noGrp="1"/>
          </p:cNvSpPr>
          <p:nvPr>
            <p:ph type="sldNum" sz="quarter" idx="12"/>
          </p:nvPr>
        </p:nvSpPr>
        <p:spPr/>
        <p:txBody>
          <a:bodyPr/>
          <a:lstStyle/>
          <a:p>
            <a:fld id="{E31375A4-56A4-47D6-9801-1991572033F7}" type="slidenum">
              <a:rPr lang="en-US" smtClean="0"/>
              <a:pPr/>
              <a:t>4</a:t>
            </a:fld>
            <a:endParaRPr lang="en-US"/>
          </a:p>
        </p:txBody>
      </p:sp>
    </p:spTree>
    <p:extLst>
      <p:ext uri="{BB962C8B-B14F-4D97-AF65-F5344CB8AC3E}">
        <p14:creationId xmlns:p14="http://schemas.microsoft.com/office/powerpoint/2010/main" val="285972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79489"/>
          </a:xfrm>
        </p:spPr>
        <p:txBody>
          <a:bodyPr>
            <a:normAutofit/>
          </a:bodyPr>
          <a:lstStyle/>
          <a:p>
            <a:pPr algn="ctr"/>
            <a:r>
              <a:rPr lang="en-US" sz="3600" dirty="0"/>
              <a:t>Spring 2019 Recognized Schools</a:t>
            </a:r>
          </a:p>
        </p:txBody>
      </p:sp>
      <p:sp>
        <p:nvSpPr>
          <p:cNvPr id="3" name="Text Placeholder 2"/>
          <p:cNvSpPr>
            <a:spLocks noGrp="1"/>
          </p:cNvSpPr>
          <p:nvPr>
            <p:ph type="body" sz="quarter" idx="13"/>
          </p:nvPr>
        </p:nvSpPr>
        <p:spPr>
          <a:xfrm>
            <a:off x="1096963" y="1839913"/>
            <a:ext cx="3025586" cy="4503737"/>
          </a:xfrm>
        </p:spPr>
        <p:txBody>
          <a:bodyPr/>
          <a:lstStyle/>
          <a:p>
            <a:r>
              <a:rPr lang="en-US" sz="1800" dirty="0"/>
              <a:t>216 schools were recognized</a:t>
            </a:r>
          </a:p>
          <a:p>
            <a:r>
              <a:rPr lang="en-US" sz="1800" dirty="0"/>
              <a:t>Average FRL rate is 40.1 percent, just a little lower than the average for all schools</a:t>
            </a:r>
          </a:p>
          <a:p>
            <a:r>
              <a:rPr lang="en-US" sz="1800" dirty="0"/>
              <a:t>Approximately 54 percent of the recognized schools (117/216) were identified for Tier 1-3 supports in the winter 2018 WSIF.</a:t>
            </a:r>
          </a:p>
          <a:p>
            <a:r>
              <a:rPr lang="en-US" sz="1800" dirty="0"/>
              <a:t>The demography of the recognized schools is similar in many respects to the demography of schools not identified. </a:t>
            </a:r>
          </a:p>
          <a:p>
            <a:endParaRPr lang="en-US" dirty="0"/>
          </a:p>
        </p:txBody>
      </p:sp>
      <p:pic>
        <p:nvPicPr>
          <p:cNvPr id="5" name="Picture 4" descr="Recognized schools were spread out across the state."/>
          <p:cNvPicPr>
            <a:picLocks noChangeAspect="1"/>
          </p:cNvPicPr>
          <p:nvPr/>
        </p:nvPicPr>
        <p:blipFill>
          <a:blip r:embed="rId2"/>
          <a:stretch>
            <a:fillRect/>
          </a:stretch>
        </p:blipFill>
        <p:spPr>
          <a:xfrm>
            <a:off x="4921745" y="1839913"/>
            <a:ext cx="5944115" cy="4503737"/>
          </a:xfrm>
          <a:prstGeom prst="rect">
            <a:avLst/>
          </a:prstGeom>
        </p:spPr>
      </p:pic>
      <p:sp>
        <p:nvSpPr>
          <p:cNvPr id="4" name="Slide Number Placeholder 3"/>
          <p:cNvSpPr>
            <a:spLocks noGrp="1"/>
          </p:cNvSpPr>
          <p:nvPr>
            <p:ph type="sldNum" sz="quarter" idx="12"/>
          </p:nvPr>
        </p:nvSpPr>
        <p:spPr/>
        <p:txBody>
          <a:bodyPr/>
          <a:lstStyle/>
          <a:p>
            <a:fld id="{E31375A4-56A4-47D6-9801-1991572033F7}" type="slidenum">
              <a:rPr lang="en-US" smtClean="0"/>
              <a:pPr/>
              <a:t>5</a:t>
            </a:fld>
            <a:endParaRPr lang="en-US"/>
          </a:p>
        </p:txBody>
      </p:sp>
    </p:spTree>
    <p:extLst>
      <p:ext uri="{BB962C8B-B14F-4D97-AF65-F5344CB8AC3E}">
        <p14:creationId xmlns:p14="http://schemas.microsoft.com/office/powerpoint/2010/main" val="175543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84997"/>
          </a:xfrm>
        </p:spPr>
        <p:txBody>
          <a:bodyPr>
            <a:normAutofit/>
          </a:bodyPr>
          <a:lstStyle/>
          <a:p>
            <a:pPr algn="ctr"/>
            <a:r>
              <a:rPr lang="en-US" sz="3600" dirty="0"/>
              <a:t>Nob Hill Elementary School, Yakima SD</a:t>
            </a:r>
          </a:p>
        </p:txBody>
      </p:sp>
      <p:pic>
        <p:nvPicPr>
          <p:cNvPr id="5" name="Picture 4" descr="Nob Hill ES earned recogniton by having three low performing increase in WSIF rating by at least 1.00 decile points."/>
          <p:cNvPicPr>
            <a:picLocks noChangeAspect="1"/>
          </p:cNvPicPr>
          <p:nvPr/>
        </p:nvPicPr>
        <p:blipFill>
          <a:blip r:embed="rId2"/>
          <a:stretch>
            <a:fillRect/>
          </a:stretch>
        </p:blipFill>
        <p:spPr>
          <a:xfrm>
            <a:off x="3711388" y="1451346"/>
            <a:ext cx="7099838" cy="5216401"/>
          </a:xfrm>
          <a:prstGeom prst="rect">
            <a:avLst/>
          </a:prstGeom>
        </p:spPr>
      </p:pic>
      <p:sp>
        <p:nvSpPr>
          <p:cNvPr id="3" name="Text Placeholder 2"/>
          <p:cNvSpPr>
            <a:spLocks noGrp="1"/>
          </p:cNvSpPr>
          <p:nvPr>
            <p:ph type="body" sz="quarter" idx="13"/>
          </p:nvPr>
        </p:nvSpPr>
        <p:spPr>
          <a:xfrm>
            <a:off x="412377" y="1839913"/>
            <a:ext cx="3218330" cy="4503737"/>
          </a:xfrm>
        </p:spPr>
        <p:txBody>
          <a:bodyPr>
            <a:normAutofit lnSpcReduction="10000"/>
          </a:bodyPr>
          <a:lstStyle/>
          <a:p>
            <a:pPr marL="0" indent="0">
              <a:buNone/>
            </a:pPr>
            <a:r>
              <a:rPr lang="en-US" sz="1800" dirty="0"/>
              <a:t>Nob Hill Elementary School was identified for recognition through the Closing Gaps route.</a:t>
            </a:r>
          </a:p>
          <a:p>
            <a:r>
              <a:rPr lang="en-US" sz="1800" dirty="0"/>
              <a:t>Identified for Targeted Tier 2 Support in winter 2018 WSIF.</a:t>
            </a:r>
          </a:p>
          <a:p>
            <a:r>
              <a:rPr lang="en-US" sz="1800" dirty="0"/>
              <a:t>The Targeted Support identification was based on the Hispanic, English Learner, and students with a disability student groups.</a:t>
            </a:r>
          </a:p>
          <a:p>
            <a:r>
              <a:rPr lang="en-US" sz="1800" b="1" dirty="0">
                <a:solidFill>
                  <a:srgbClr val="FF0000"/>
                </a:solidFill>
              </a:rPr>
              <a:t>All three student groups increased by at least 1.00 decile points.</a:t>
            </a:r>
          </a:p>
          <a:p>
            <a:r>
              <a:rPr lang="en-US" sz="1800" dirty="0"/>
              <a:t>The school has not been recognized in previous years.</a:t>
            </a:r>
          </a:p>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6</a:t>
            </a:fld>
            <a:endParaRPr lang="en-US"/>
          </a:p>
        </p:txBody>
      </p:sp>
    </p:spTree>
    <p:extLst>
      <p:ext uri="{BB962C8B-B14F-4D97-AF65-F5344CB8AC3E}">
        <p14:creationId xmlns:p14="http://schemas.microsoft.com/office/powerpoint/2010/main" val="144272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9373496" cy="923632"/>
          </a:xfrm>
        </p:spPr>
        <p:txBody>
          <a:bodyPr>
            <a:normAutofit/>
          </a:bodyPr>
          <a:lstStyle/>
          <a:p>
            <a:r>
              <a:rPr lang="en-US" sz="3600" dirty="0"/>
              <a:t>South Whidbey Academy, South Whidbey SD</a:t>
            </a:r>
          </a:p>
        </p:txBody>
      </p:sp>
      <p:pic>
        <p:nvPicPr>
          <p:cNvPr id="5" name="Picture 4" descr="South Whidbey Academy earned recognitoion by increasing the four-year graduation rate by 39 percnetage points from 2017 to 2018."/>
          <p:cNvPicPr>
            <a:picLocks noChangeAspect="1"/>
          </p:cNvPicPr>
          <p:nvPr/>
        </p:nvPicPr>
        <p:blipFill>
          <a:blip r:embed="rId2"/>
          <a:stretch>
            <a:fillRect/>
          </a:stretch>
        </p:blipFill>
        <p:spPr>
          <a:xfrm>
            <a:off x="1017973" y="1541929"/>
            <a:ext cx="6664780" cy="5035302"/>
          </a:xfrm>
          <a:prstGeom prst="rect">
            <a:avLst/>
          </a:prstGeom>
        </p:spPr>
      </p:pic>
      <p:sp>
        <p:nvSpPr>
          <p:cNvPr id="3" name="Text Placeholder 2"/>
          <p:cNvSpPr>
            <a:spLocks noGrp="1"/>
          </p:cNvSpPr>
          <p:nvPr>
            <p:ph type="body" sz="quarter" idx="13"/>
          </p:nvPr>
        </p:nvSpPr>
        <p:spPr>
          <a:xfrm>
            <a:off x="7853082" y="1669584"/>
            <a:ext cx="3092823" cy="4503737"/>
          </a:xfrm>
        </p:spPr>
        <p:txBody>
          <a:bodyPr/>
          <a:lstStyle/>
          <a:p>
            <a:pPr marL="0" indent="0">
              <a:buNone/>
            </a:pPr>
            <a:r>
              <a:rPr lang="en-US" sz="1800" dirty="0"/>
              <a:t>South Whidbey Academy was identified for recognition through the Closing Gaps route.</a:t>
            </a:r>
          </a:p>
          <a:p>
            <a:r>
              <a:rPr lang="en-US" sz="1800" dirty="0"/>
              <a:t>Identified for Comprehensive Low Grad Rate in winter 2018 WSIF.</a:t>
            </a:r>
          </a:p>
          <a:p>
            <a:r>
              <a:rPr lang="en-US" sz="1800" dirty="0"/>
              <a:t>Three year rolled up graduation rate (2015, 2016, &amp; 2017) was approximately 52 percent.</a:t>
            </a:r>
          </a:p>
          <a:p>
            <a:r>
              <a:rPr lang="en-US" sz="1800" dirty="0"/>
              <a:t>The All Students group 2018 four-year graduation rate </a:t>
            </a:r>
            <a:r>
              <a:rPr lang="en-US" sz="1800" b="1" dirty="0">
                <a:solidFill>
                  <a:srgbClr val="FF0000"/>
                </a:solidFill>
              </a:rPr>
              <a:t>increased 39 percentage points </a:t>
            </a:r>
            <a:r>
              <a:rPr lang="en-US" sz="1800" dirty="0"/>
              <a:t>to 89 percent. </a:t>
            </a:r>
          </a:p>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7</a:t>
            </a:fld>
            <a:endParaRPr lang="en-US"/>
          </a:p>
        </p:txBody>
      </p:sp>
    </p:spTree>
    <p:extLst>
      <p:ext uri="{BB962C8B-B14F-4D97-AF65-F5344CB8AC3E}">
        <p14:creationId xmlns:p14="http://schemas.microsoft.com/office/powerpoint/2010/main" val="345912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9104555" cy="1049138"/>
          </a:xfrm>
        </p:spPr>
        <p:txBody>
          <a:bodyPr>
            <a:normAutofit/>
          </a:bodyPr>
          <a:lstStyle/>
          <a:p>
            <a:r>
              <a:rPr lang="en-US" sz="3600" dirty="0"/>
              <a:t>Northport Elementary School, Northport SD</a:t>
            </a:r>
          </a:p>
        </p:txBody>
      </p:sp>
      <p:sp>
        <p:nvSpPr>
          <p:cNvPr id="3" name="Text Placeholder 2" descr="Northport ES earned recognition by being a top performer in all five of the WSIF measures for which the school had a reportable value.&#10;"/>
          <p:cNvSpPr>
            <a:spLocks noGrp="1"/>
          </p:cNvSpPr>
          <p:nvPr>
            <p:ph type="body" sz="quarter" idx="13"/>
          </p:nvPr>
        </p:nvSpPr>
        <p:spPr>
          <a:xfrm>
            <a:off x="8139953" y="1839913"/>
            <a:ext cx="3015410" cy="4503737"/>
          </a:xfrm>
        </p:spPr>
        <p:txBody>
          <a:bodyPr/>
          <a:lstStyle/>
          <a:p>
            <a:pPr marL="0" indent="0">
              <a:buNone/>
            </a:pPr>
            <a:r>
              <a:rPr lang="en-US" sz="1800" dirty="0"/>
              <a:t>Northport ES was identified for recognition through the Growth route.</a:t>
            </a:r>
          </a:p>
          <a:p>
            <a:r>
              <a:rPr lang="en-US" sz="1800" dirty="0"/>
              <a:t>In winter 2018 WSIF, the school was identified for the Foundational Support tier.</a:t>
            </a:r>
          </a:p>
          <a:p>
            <a:r>
              <a:rPr lang="en-US" sz="1800" dirty="0"/>
              <a:t>School had reportable values for five separate WSIF measures.</a:t>
            </a:r>
          </a:p>
          <a:p>
            <a:r>
              <a:rPr lang="en-US" sz="1800" dirty="0"/>
              <a:t>The school was </a:t>
            </a:r>
            <a:r>
              <a:rPr lang="en-US" sz="1800" b="1" dirty="0">
                <a:solidFill>
                  <a:srgbClr val="FF0000"/>
                </a:solidFill>
              </a:rPr>
              <a:t>a top performer in all five of the WSIF measures </a:t>
            </a:r>
            <a:r>
              <a:rPr lang="en-US" sz="1800" dirty="0"/>
              <a:t>for which the school had a reportable value.</a:t>
            </a:r>
          </a:p>
          <a:p>
            <a:endParaRPr lang="en-US" dirty="0"/>
          </a:p>
        </p:txBody>
      </p:sp>
      <p:pic>
        <p:nvPicPr>
          <p:cNvPr id="5" name="Picture 4" descr="Northport ES "/>
          <p:cNvPicPr>
            <a:picLocks noChangeAspect="1"/>
          </p:cNvPicPr>
          <p:nvPr/>
        </p:nvPicPr>
        <p:blipFill>
          <a:blip r:embed="rId2"/>
          <a:stretch>
            <a:fillRect/>
          </a:stretch>
        </p:blipFill>
        <p:spPr>
          <a:xfrm>
            <a:off x="906287" y="1483580"/>
            <a:ext cx="7080413" cy="5216401"/>
          </a:xfrm>
          <a:prstGeom prst="rect">
            <a:avLst/>
          </a:prstGeom>
        </p:spPr>
      </p:pic>
      <p:sp>
        <p:nvSpPr>
          <p:cNvPr id="4" name="Slide Number Placeholder 3"/>
          <p:cNvSpPr>
            <a:spLocks noGrp="1"/>
          </p:cNvSpPr>
          <p:nvPr>
            <p:ph type="sldNum" sz="quarter" idx="12"/>
          </p:nvPr>
        </p:nvSpPr>
        <p:spPr/>
        <p:txBody>
          <a:bodyPr/>
          <a:lstStyle/>
          <a:p>
            <a:fld id="{E31375A4-56A4-47D6-9801-1991572033F7}" type="slidenum">
              <a:rPr lang="en-US" smtClean="0"/>
              <a:pPr/>
              <a:t>8</a:t>
            </a:fld>
            <a:endParaRPr lang="en-US"/>
          </a:p>
        </p:txBody>
      </p:sp>
    </p:spTree>
    <p:extLst>
      <p:ext uri="{BB962C8B-B14F-4D97-AF65-F5344CB8AC3E}">
        <p14:creationId xmlns:p14="http://schemas.microsoft.com/office/powerpoint/2010/main" val="309486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8710108" cy="1077208"/>
          </a:xfrm>
        </p:spPr>
        <p:txBody>
          <a:bodyPr>
            <a:normAutofit/>
          </a:bodyPr>
          <a:lstStyle/>
          <a:p>
            <a:r>
              <a:rPr lang="en-US" sz="3600" dirty="0"/>
              <a:t>Recognition through the Achievement Route</a:t>
            </a:r>
          </a:p>
        </p:txBody>
      </p:sp>
      <p:sp>
        <p:nvSpPr>
          <p:cNvPr id="3" name="Text Placeholder 2"/>
          <p:cNvSpPr>
            <a:spLocks noGrp="1"/>
          </p:cNvSpPr>
          <p:nvPr>
            <p:ph type="body" sz="quarter" idx="13"/>
          </p:nvPr>
        </p:nvSpPr>
        <p:spPr>
          <a:xfrm>
            <a:off x="8139953" y="1839913"/>
            <a:ext cx="3080496" cy="4503737"/>
          </a:xfrm>
        </p:spPr>
        <p:txBody>
          <a:bodyPr>
            <a:normAutofit lnSpcReduction="10000"/>
          </a:bodyPr>
          <a:lstStyle/>
          <a:p>
            <a:pPr marL="0" indent="0">
              <a:buNone/>
            </a:pPr>
            <a:r>
              <a:rPr lang="en-US" sz="1800" dirty="0"/>
              <a:t>Schools recognized for overall excellence in previous years continue to be recognized under the new system.</a:t>
            </a:r>
          </a:p>
          <a:p>
            <a:r>
              <a:rPr lang="en-US" sz="1800" dirty="0"/>
              <a:t>St. John Elementary School was recognized in each of the previous three years.</a:t>
            </a:r>
          </a:p>
          <a:p>
            <a:r>
              <a:rPr lang="en-US" sz="1800" dirty="0"/>
              <a:t>Jefferson Middle School was recognized in each of the previous three years.</a:t>
            </a:r>
          </a:p>
          <a:p>
            <a:r>
              <a:rPr lang="en-US" sz="1800" dirty="0"/>
              <a:t>Rosa Parks Elementary School was recognized in previous years.</a:t>
            </a:r>
          </a:p>
          <a:p>
            <a:r>
              <a:rPr lang="en-US" sz="1800" dirty="0"/>
              <a:t>Liberty Bell High School was recognized in previous years.</a:t>
            </a:r>
          </a:p>
          <a:p>
            <a:endParaRPr lang="en-US" dirty="0"/>
          </a:p>
        </p:txBody>
      </p:sp>
      <p:pic>
        <p:nvPicPr>
          <p:cNvPr id="5" name="Picture 4" descr="Some of the schools previously recognized for high performance in the old system continue to be recognized in the new recognition system."/>
          <p:cNvPicPr>
            <a:picLocks noChangeAspect="1"/>
          </p:cNvPicPr>
          <p:nvPr/>
        </p:nvPicPr>
        <p:blipFill>
          <a:blip r:embed="rId2"/>
          <a:stretch>
            <a:fillRect/>
          </a:stretch>
        </p:blipFill>
        <p:spPr>
          <a:xfrm>
            <a:off x="955219" y="1505346"/>
            <a:ext cx="7090126" cy="5162401"/>
          </a:xfrm>
          <a:prstGeom prst="rect">
            <a:avLst/>
          </a:prstGeom>
        </p:spPr>
      </p:pic>
      <p:sp>
        <p:nvSpPr>
          <p:cNvPr id="4" name="Slide Number Placeholder 3"/>
          <p:cNvSpPr>
            <a:spLocks noGrp="1"/>
          </p:cNvSpPr>
          <p:nvPr>
            <p:ph type="sldNum" sz="quarter" idx="12"/>
          </p:nvPr>
        </p:nvSpPr>
        <p:spPr/>
        <p:txBody>
          <a:bodyPr/>
          <a:lstStyle/>
          <a:p>
            <a:fld id="{E31375A4-56A4-47D6-9801-1991572033F7}" type="slidenum">
              <a:rPr lang="en-US" smtClean="0"/>
              <a:pPr/>
              <a:t>9</a:t>
            </a:fld>
            <a:endParaRPr lang="en-US"/>
          </a:p>
        </p:txBody>
      </p:sp>
    </p:spTree>
    <p:extLst>
      <p:ext uri="{BB962C8B-B14F-4D97-AF65-F5344CB8AC3E}">
        <p14:creationId xmlns:p14="http://schemas.microsoft.com/office/powerpoint/2010/main" val="4636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3109</TotalTime>
  <Words>851</Words>
  <Application>Microsoft Office PowerPoint</Application>
  <PresentationFormat>Widescreen</PresentationFormat>
  <Paragraphs>208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vt:lpstr>
      <vt:lpstr>Times New Roman</vt:lpstr>
      <vt:lpstr>Wingdings</vt:lpstr>
      <vt:lpstr>Retrospect</vt:lpstr>
      <vt:lpstr>School Recognition Workgroup Update</vt:lpstr>
      <vt:lpstr>Routes to School Recognition</vt:lpstr>
      <vt:lpstr>216 Schools Earned Recognition</vt:lpstr>
      <vt:lpstr>Recognized Schools – Performance Along a Continuum </vt:lpstr>
      <vt:lpstr>Spring 2019 Recognized Schools</vt:lpstr>
      <vt:lpstr>Nob Hill Elementary School, Yakima SD</vt:lpstr>
      <vt:lpstr>South Whidbey Academy, South Whidbey SD</vt:lpstr>
      <vt:lpstr>Northport Elementary School, Northport SD</vt:lpstr>
      <vt:lpstr>Recognition through the Achievement Route</vt:lpstr>
      <vt:lpstr>Disproportionately Low Rate of Recognition? High Schools</vt:lpstr>
      <vt:lpstr>Recognition - Achievement Route</vt:lpstr>
      <vt:lpstr>Recognition – Achievement Route</vt:lpstr>
      <vt:lpstr>Recognition Workgroup is Entering Phase II</vt:lpstr>
      <vt:lpstr>Contact Information</vt:lpstr>
    </vt:vector>
  </TitlesOfParts>
  <Company>Washington Technology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Moon, Jean (WaTech)</dc:creator>
  <cp:lastModifiedBy>Cindy Jouper</cp:lastModifiedBy>
  <cp:revision>153</cp:revision>
  <cp:lastPrinted>2019-08-30T18:27:20Z</cp:lastPrinted>
  <dcterms:created xsi:type="dcterms:W3CDTF">2018-05-08T20:06:58Z</dcterms:created>
  <dcterms:modified xsi:type="dcterms:W3CDTF">2020-02-26T17:40:08Z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