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4" r:id="rId1"/>
  </p:sldMasterIdLst>
  <p:notesMasterIdLst>
    <p:notesMasterId r:id="rId20"/>
  </p:notesMasterIdLst>
  <p:sldIdLst>
    <p:sldId id="260" r:id="rId2"/>
    <p:sldId id="291" r:id="rId3"/>
    <p:sldId id="300" r:id="rId4"/>
    <p:sldId id="273" r:id="rId5"/>
    <p:sldId id="271" r:id="rId6"/>
    <p:sldId id="287" r:id="rId7"/>
    <p:sldId id="297" r:id="rId8"/>
    <p:sldId id="298" r:id="rId9"/>
    <p:sldId id="279" r:id="rId10"/>
    <p:sldId id="293" r:id="rId11"/>
    <p:sldId id="285" r:id="rId12"/>
    <p:sldId id="286" r:id="rId13"/>
    <p:sldId id="302" r:id="rId14"/>
    <p:sldId id="299" r:id="rId15"/>
    <p:sldId id="303" r:id="rId16"/>
    <p:sldId id="304" r:id="rId17"/>
    <p:sldId id="284" r:id="rId18"/>
    <p:sldId id="261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F2C36"/>
    <a:srgbClr val="1B587C"/>
    <a:srgbClr val="4E8542"/>
    <a:srgbClr val="244163"/>
    <a:srgbClr val="9834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22" d="100"/>
          <a:sy n="122" d="100"/>
        </p:scale>
        <p:origin x="1206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65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205705C-136C-479F-A295-4BE9F74283E4}" type="doc">
      <dgm:prSet loTypeId="urn:microsoft.com/office/officeart/2005/8/layout/chevron1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D7AC822E-A850-46F2-9B40-A665E280AC2F}">
      <dgm:prSet phldrT="[Text]"/>
      <dgm:spPr>
        <a:solidFill>
          <a:srgbClr val="9F2C36"/>
        </a:solidFill>
      </dgm:spPr>
      <dgm:t>
        <a:bodyPr/>
        <a:lstStyle/>
        <a:p>
          <a:r>
            <a:rPr lang="en-US" dirty="0" smtClean="0">
              <a:latin typeface="Arial" panose="020B0604020202020204" pitchFamily="34" charset="0"/>
              <a:cs typeface="Arial" panose="020B0604020202020204" pitchFamily="34" charset="0"/>
            </a:rPr>
            <a:t>Up through the Class of 2014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65AC18B-3DC1-46F5-B461-21AF6D120054}" type="parTrans" cxnId="{3E5BE4DC-F6EA-4C57-840B-22DFFDC9263D}">
      <dgm:prSet/>
      <dgm:spPr/>
      <dgm:t>
        <a:bodyPr/>
        <a:lstStyle/>
        <a:p>
          <a:endParaRPr lang="en-US"/>
        </a:p>
      </dgm:t>
    </dgm:pt>
    <dgm:pt modelId="{689C2D04-B0EB-42B5-A002-9D78FD93E98B}" type="sibTrans" cxnId="{3E5BE4DC-F6EA-4C57-840B-22DFFDC9263D}">
      <dgm:prSet/>
      <dgm:spPr/>
      <dgm:t>
        <a:bodyPr/>
        <a:lstStyle/>
        <a:p>
          <a:endParaRPr lang="en-US"/>
        </a:p>
      </dgm:t>
    </dgm:pt>
    <dgm:pt modelId="{B252B9AE-9A86-467A-88E1-978C0C745477}">
      <dgm:prSet phldrT="[Text]"/>
      <dgm:spPr>
        <a:solidFill>
          <a:srgbClr val="1B587C"/>
        </a:solidFill>
      </dgm:spPr>
      <dgm:t>
        <a:bodyPr/>
        <a:lstStyle/>
        <a:p>
          <a:r>
            <a:rPr lang="en-US" dirty="0" smtClean="0">
              <a:latin typeface="Arial" panose="020B0604020202020204" pitchFamily="34" charset="0"/>
              <a:cs typeface="Arial" panose="020B0604020202020204" pitchFamily="34" charset="0"/>
            </a:rPr>
            <a:t>Transition Classes of 2015 to 2018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6383F2F-0FBE-482B-8244-D780DA0F814A}" type="parTrans" cxnId="{714F4882-FFEF-431A-98C3-90D28D236DAC}">
      <dgm:prSet/>
      <dgm:spPr/>
      <dgm:t>
        <a:bodyPr/>
        <a:lstStyle/>
        <a:p>
          <a:endParaRPr lang="en-US"/>
        </a:p>
      </dgm:t>
    </dgm:pt>
    <dgm:pt modelId="{D43D1A31-9A8C-4348-BEAA-4E98588A8A8A}" type="sibTrans" cxnId="{714F4882-FFEF-431A-98C3-90D28D236DAC}">
      <dgm:prSet/>
      <dgm:spPr/>
      <dgm:t>
        <a:bodyPr/>
        <a:lstStyle/>
        <a:p>
          <a:endParaRPr lang="en-US"/>
        </a:p>
      </dgm:t>
    </dgm:pt>
    <dgm:pt modelId="{EEFBF6D3-D941-4327-9255-02D208B15E78}">
      <dgm:prSet phldrT="[Text]"/>
      <dgm:spPr/>
      <dgm:t>
        <a:bodyPr/>
        <a:lstStyle/>
        <a:p>
          <a:r>
            <a:rPr lang="en-US" dirty="0" smtClean="0">
              <a:latin typeface="Arial" panose="020B0604020202020204" pitchFamily="34" charset="0"/>
              <a:cs typeface="Arial" panose="020B0604020202020204" pitchFamily="34" charset="0"/>
            </a:rPr>
            <a:t>Additional Options for Math and English Language  Arts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B76AEB8-6F7A-4A2C-8C49-767E6502C2F5}" type="parTrans" cxnId="{9B9CA8F7-AAD9-414C-ACDC-373A6F70DE88}">
      <dgm:prSet/>
      <dgm:spPr/>
      <dgm:t>
        <a:bodyPr/>
        <a:lstStyle/>
        <a:p>
          <a:endParaRPr lang="en-US"/>
        </a:p>
      </dgm:t>
    </dgm:pt>
    <dgm:pt modelId="{63C9349A-086A-407F-BF91-B6D1C1CA66A2}" type="sibTrans" cxnId="{9B9CA8F7-AAD9-414C-ACDC-373A6F70DE88}">
      <dgm:prSet/>
      <dgm:spPr/>
      <dgm:t>
        <a:bodyPr/>
        <a:lstStyle/>
        <a:p>
          <a:endParaRPr lang="en-US"/>
        </a:p>
      </dgm:t>
    </dgm:pt>
    <dgm:pt modelId="{6AAE297B-B520-463E-8F61-DFBDC074CCA5}">
      <dgm:prSet phldrT="[Text]"/>
      <dgm:spPr>
        <a:solidFill>
          <a:srgbClr val="4E8542"/>
        </a:solidFill>
      </dgm:spPr>
      <dgm:t>
        <a:bodyPr/>
        <a:lstStyle/>
        <a:p>
          <a:r>
            <a:rPr lang="en-US" dirty="0" smtClean="0">
              <a:latin typeface="Arial" panose="020B0604020202020204" pitchFamily="34" charset="0"/>
              <a:cs typeface="Arial" panose="020B0604020202020204" pitchFamily="34" charset="0"/>
            </a:rPr>
            <a:t>Transition of 2019 and Beyond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0406A10-379E-465C-9285-256AF5C16F7D}" type="parTrans" cxnId="{4D85F5E8-4D8D-4E36-BC00-B7B0EA882B7A}">
      <dgm:prSet/>
      <dgm:spPr/>
      <dgm:t>
        <a:bodyPr/>
        <a:lstStyle/>
        <a:p>
          <a:endParaRPr lang="en-US"/>
        </a:p>
      </dgm:t>
    </dgm:pt>
    <dgm:pt modelId="{63BA175E-9459-4228-B915-FDDF45B3BB91}" type="sibTrans" cxnId="{4D85F5E8-4D8D-4E36-BC00-B7B0EA882B7A}">
      <dgm:prSet/>
      <dgm:spPr/>
      <dgm:t>
        <a:bodyPr/>
        <a:lstStyle/>
        <a:p>
          <a:endParaRPr lang="en-US"/>
        </a:p>
      </dgm:t>
    </dgm:pt>
    <dgm:pt modelId="{F389BF02-C812-4203-B24B-F7DEE5DE4997}">
      <dgm:prSet phldrT="[Text]"/>
      <dgm:spPr/>
      <dgm:t>
        <a:bodyPr/>
        <a:lstStyle/>
        <a:p>
          <a:r>
            <a:rPr lang="en-US" dirty="0" smtClean="0">
              <a:latin typeface="Arial" panose="020B0604020202020204" pitchFamily="34" charset="0"/>
              <a:cs typeface="Arial" panose="020B0604020202020204" pitchFamily="34" charset="0"/>
            </a:rPr>
            <a:t>Reading HSPE and Writing HSPE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F92371A-233D-414B-8992-C0123C45808A}" type="parTrans" cxnId="{FE92591E-218B-4D43-B12E-0130BAFB5735}">
      <dgm:prSet/>
      <dgm:spPr/>
      <dgm:t>
        <a:bodyPr/>
        <a:lstStyle/>
        <a:p>
          <a:endParaRPr lang="en-US"/>
        </a:p>
      </dgm:t>
    </dgm:pt>
    <dgm:pt modelId="{32BA41EA-D2EE-4D80-B19E-1FD0FCE42928}" type="sibTrans" cxnId="{FE92591E-218B-4D43-B12E-0130BAFB5735}">
      <dgm:prSet/>
      <dgm:spPr/>
      <dgm:t>
        <a:bodyPr/>
        <a:lstStyle/>
        <a:p>
          <a:endParaRPr lang="en-US"/>
        </a:p>
      </dgm:t>
    </dgm:pt>
    <dgm:pt modelId="{19875240-FF8B-4B75-BF9F-FA574352D5C2}">
      <dgm:prSet phldrT="[Text]"/>
      <dgm:spPr/>
      <dgm:t>
        <a:bodyPr/>
        <a:lstStyle/>
        <a:p>
          <a:r>
            <a:rPr lang="en-US" dirty="0" smtClean="0">
              <a:latin typeface="Arial" panose="020B0604020202020204" pitchFamily="34" charset="0"/>
              <a:cs typeface="Arial" panose="020B0604020202020204" pitchFamily="34" charset="0"/>
            </a:rPr>
            <a:t>Math End of Course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67E6FB3-0928-46ED-A435-DFC927EDA6B8}" type="parTrans" cxnId="{ABC201FC-50F4-4CDB-ADD6-837E1854ACDE}">
      <dgm:prSet/>
      <dgm:spPr/>
      <dgm:t>
        <a:bodyPr/>
        <a:lstStyle/>
        <a:p>
          <a:endParaRPr lang="en-US"/>
        </a:p>
      </dgm:t>
    </dgm:pt>
    <dgm:pt modelId="{7E0D48A8-934D-4269-9586-0C01F9EBC6AA}" type="sibTrans" cxnId="{ABC201FC-50F4-4CDB-ADD6-837E1854ACDE}">
      <dgm:prSet/>
      <dgm:spPr/>
      <dgm:t>
        <a:bodyPr/>
        <a:lstStyle/>
        <a:p>
          <a:endParaRPr lang="en-US"/>
        </a:p>
      </dgm:t>
    </dgm:pt>
    <dgm:pt modelId="{79967317-83DF-49FB-A652-956255E7920D}">
      <dgm:prSet phldrT="[Text]"/>
      <dgm:spPr/>
      <dgm:t>
        <a:bodyPr/>
        <a:lstStyle/>
        <a:p>
          <a:r>
            <a:rPr lang="en-US" dirty="0" smtClean="0">
              <a:latin typeface="Arial" panose="020B0604020202020204" pitchFamily="34" charset="0"/>
              <a:cs typeface="Arial" panose="020B0604020202020204" pitchFamily="34" charset="0"/>
            </a:rPr>
            <a:t>Biology End of Course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70582E6-1FE2-462A-A4EF-E209CAE16251}" type="parTrans" cxnId="{7ABB5A23-A6C9-4F89-8319-EDE8D481641C}">
      <dgm:prSet/>
      <dgm:spPr/>
      <dgm:t>
        <a:bodyPr/>
        <a:lstStyle/>
        <a:p>
          <a:endParaRPr lang="en-US"/>
        </a:p>
      </dgm:t>
    </dgm:pt>
    <dgm:pt modelId="{115B0473-77CE-453F-847A-B1DB7837675D}" type="sibTrans" cxnId="{7ABB5A23-A6C9-4F89-8319-EDE8D481641C}">
      <dgm:prSet/>
      <dgm:spPr/>
      <dgm:t>
        <a:bodyPr/>
        <a:lstStyle/>
        <a:p>
          <a:endParaRPr lang="en-US"/>
        </a:p>
      </dgm:t>
    </dgm:pt>
    <dgm:pt modelId="{82E3F8E3-8B55-46FA-948F-FF4242A47ADF}">
      <dgm:prSet phldrT="[Text]"/>
      <dgm:spPr/>
      <dgm:t>
        <a:bodyPr/>
        <a:lstStyle/>
        <a:p>
          <a:r>
            <a:rPr lang="en-US" dirty="0" smtClean="0">
              <a:latin typeface="Arial" panose="020B0604020202020204" pitchFamily="34" charset="0"/>
              <a:cs typeface="Arial" panose="020B0604020202020204" pitchFamily="34" charset="0"/>
            </a:rPr>
            <a:t>Biology End of Course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31F2E66-E8A4-470F-8270-06A5C87B0C59}" type="parTrans" cxnId="{CF8E109D-884A-49B0-AE10-E85817F1F486}">
      <dgm:prSet/>
      <dgm:spPr/>
      <dgm:t>
        <a:bodyPr/>
        <a:lstStyle/>
        <a:p>
          <a:endParaRPr lang="en-US"/>
        </a:p>
      </dgm:t>
    </dgm:pt>
    <dgm:pt modelId="{3814AF9B-83CB-4877-AF47-BA0838D2DCA9}" type="sibTrans" cxnId="{CF8E109D-884A-49B0-AE10-E85817F1F486}">
      <dgm:prSet/>
      <dgm:spPr/>
      <dgm:t>
        <a:bodyPr/>
        <a:lstStyle/>
        <a:p>
          <a:endParaRPr lang="en-US"/>
        </a:p>
      </dgm:t>
    </dgm:pt>
    <dgm:pt modelId="{A5F72A8D-1BFB-4705-9B23-394FDD2D258B}">
      <dgm:prSet phldrT="[Text]"/>
      <dgm:spPr/>
      <dgm:t>
        <a:bodyPr/>
        <a:lstStyle/>
        <a:p>
          <a:r>
            <a:rPr lang="en-US" dirty="0" smtClean="0">
              <a:latin typeface="Arial" panose="020B0604020202020204" pitchFamily="34" charset="0"/>
              <a:cs typeface="Arial" panose="020B0604020202020204" pitchFamily="34" charset="0"/>
            </a:rPr>
            <a:t>3 Assessments: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79CF0E0-FD3A-4AC8-A941-3CCB859709C0}" type="parTrans" cxnId="{6F75C778-7751-4719-A42E-E3C4EB80E351}">
      <dgm:prSet/>
      <dgm:spPr/>
      <dgm:t>
        <a:bodyPr/>
        <a:lstStyle/>
        <a:p>
          <a:endParaRPr lang="en-US"/>
        </a:p>
      </dgm:t>
    </dgm:pt>
    <dgm:pt modelId="{FA8553EF-4890-4CDF-8D25-2079F99B73D7}" type="sibTrans" cxnId="{6F75C778-7751-4719-A42E-E3C4EB80E351}">
      <dgm:prSet/>
      <dgm:spPr/>
      <dgm:t>
        <a:bodyPr/>
        <a:lstStyle/>
        <a:p>
          <a:endParaRPr lang="en-US"/>
        </a:p>
      </dgm:t>
    </dgm:pt>
    <dgm:pt modelId="{12D456A9-1C55-4883-9B7E-6C59363CAA6F}">
      <dgm:prSet phldrT="[Text]"/>
      <dgm:spPr/>
      <dgm:t>
        <a:bodyPr/>
        <a:lstStyle/>
        <a:p>
          <a:r>
            <a:rPr lang="en-US" dirty="0" smtClean="0">
              <a:latin typeface="Arial" panose="020B0604020202020204" pitchFamily="34" charset="0"/>
              <a:cs typeface="Arial" panose="020B0604020202020204" pitchFamily="34" charset="0"/>
            </a:rPr>
            <a:t>3 Assessments: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9D26C75-DA2C-4C8B-8BFA-28B74542A97A}" type="parTrans" cxnId="{167E8074-EFFC-4E5D-BCD6-E8DE6A8212D4}">
      <dgm:prSet/>
      <dgm:spPr/>
      <dgm:t>
        <a:bodyPr/>
        <a:lstStyle/>
        <a:p>
          <a:endParaRPr lang="en-US"/>
        </a:p>
      </dgm:t>
    </dgm:pt>
    <dgm:pt modelId="{9A42D692-1A80-4FB8-8BC0-1B2FE55F5974}" type="sibTrans" cxnId="{167E8074-EFFC-4E5D-BCD6-E8DE6A8212D4}">
      <dgm:prSet/>
      <dgm:spPr/>
      <dgm:t>
        <a:bodyPr/>
        <a:lstStyle/>
        <a:p>
          <a:endParaRPr lang="en-US"/>
        </a:p>
      </dgm:t>
    </dgm:pt>
    <dgm:pt modelId="{DABF7FB0-9D0C-4F9D-8BEC-8D91E8D8AA6B}">
      <dgm:prSet phldrT="[Text]"/>
      <dgm:spPr/>
      <dgm:t>
        <a:bodyPr/>
        <a:lstStyle/>
        <a:p>
          <a:r>
            <a:rPr lang="en-US" dirty="0" smtClean="0">
              <a:latin typeface="Arial" panose="020B0604020202020204" pitchFamily="34" charset="0"/>
              <a:cs typeface="Arial" panose="020B0604020202020204" pitchFamily="34" charset="0"/>
            </a:rPr>
            <a:t>Math and English Language Arts SBAC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FC78413-ECC2-4394-9A57-D6A7B0834C24}" type="parTrans" cxnId="{495D0C2C-7761-4C7D-8D5B-6FA2C1478618}">
      <dgm:prSet/>
      <dgm:spPr/>
      <dgm:t>
        <a:bodyPr/>
        <a:lstStyle/>
        <a:p>
          <a:endParaRPr lang="en-US"/>
        </a:p>
      </dgm:t>
    </dgm:pt>
    <dgm:pt modelId="{E44217DB-FE74-4047-8B96-B1A68C5D5E94}" type="sibTrans" cxnId="{495D0C2C-7761-4C7D-8D5B-6FA2C1478618}">
      <dgm:prSet/>
      <dgm:spPr/>
      <dgm:t>
        <a:bodyPr/>
        <a:lstStyle/>
        <a:p>
          <a:endParaRPr lang="en-US"/>
        </a:p>
      </dgm:t>
    </dgm:pt>
    <dgm:pt modelId="{A37BA8B9-4C83-46B5-8E68-33D0FE59AA73}" type="pres">
      <dgm:prSet presAssocID="{C205705C-136C-479F-A295-4BE9F74283E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ECA427A-15F9-4581-9CE5-BF23969EAD14}" type="pres">
      <dgm:prSet presAssocID="{D7AC822E-A850-46F2-9B40-A665E280AC2F}" presName="composite" presStyleCnt="0"/>
      <dgm:spPr/>
    </dgm:pt>
    <dgm:pt modelId="{02FB8085-C874-4FD0-987E-7B54F46C65FD}" type="pres">
      <dgm:prSet presAssocID="{D7AC822E-A850-46F2-9B40-A665E280AC2F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5CC612B-0321-45EC-9447-7EA1732C2C50}" type="pres">
      <dgm:prSet presAssocID="{D7AC822E-A850-46F2-9B40-A665E280AC2F}" presName="desTx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A0F429D-F57A-4037-A88C-053A94920CF8}" type="pres">
      <dgm:prSet presAssocID="{689C2D04-B0EB-42B5-A002-9D78FD93E98B}" presName="space" presStyleCnt="0"/>
      <dgm:spPr/>
    </dgm:pt>
    <dgm:pt modelId="{63877923-A201-4942-A0E8-E99DA0BAC5D1}" type="pres">
      <dgm:prSet presAssocID="{B252B9AE-9A86-467A-88E1-978C0C745477}" presName="composite" presStyleCnt="0"/>
      <dgm:spPr/>
    </dgm:pt>
    <dgm:pt modelId="{A9C4EC3D-9AAE-465A-9DAB-A04FCCF41D21}" type="pres">
      <dgm:prSet presAssocID="{B252B9AE-9A86-467A-88E1-978C0C745477}" presName="par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4A2F91-4448-4F09-9926-0B26A3AC864F}" type="pres">
      <dgm:prSet presAssocID="{B252B9AE-9A86-467A-88E1-978C0C745477}" presName="desTx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7EA0340-6537-44C0-93A3-4E2E2BD4086D}" type="pres">
      <dgm:prSet presAssocID="{D43D1A31-9A8C-4348-BEAA-4E98588A8A8A}" presName="space" presStyleCnt="0"/>
      <dgm:spPr/>
    </dgm:pt>
    <dgm:pt modelId="{4B691DC9-8789-4D3B-94E0-4C30A244510A}" type="pres">
      <dgm:prSet presAssocID="{6AAE297B-B520-463E-8F61-DFBDC074CCA5}" presName="composite" presStyleCnt="0"/>
      <dgm:spPr/>
    </dgm:pt>
    <dgm:pt modelId="{E6958E56-CBCA-4359-9283-75DAF697A8A8}" type="pres">
      <dgm:prSet presAssocID="{6AAE297B-B520-463E-8F61-DFBDC074CCA5}" presName="par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36D54E5-F6FC-4590-A761-8789B0EF6AC6}" type="pres">
      <dgm:prSet presAssocID="{6AAE297B-B520-463E-8F61-DFBDC074CCA5}" presName="desTx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2DAAE26-D2C8-4FA9-8B93-AC27A5BB8338}" type="presOf" srcId="{EEFBF6D3-D941-4327-9255-02D208B15E78}" destId="{434A2F91-4448-4F09-9926-0B26A3AC864F}" srcOrd="0" destOrd="0" presId="urn:microsoft.com/office/officeart/2005/8/layout/chevron1"/>
    <dgm:cxn modelId="{92132DC1-20D0-48FA-A10A-3FCB0F4A2033}" type="presOf" srcId="{12D456A9-1C55-4883-9B7E-6C59363CAA6F}" destId="{536D54E5-F6FC-4590-A761-8789B0EF6AC6}" srcOrd="0" destOrd="0" presId="urn:microsoft.com/office/officeart/2005/8/layout/chevron1"/>
    <dgm:cxn modelId="{714F4882-FFEF-431A-98C3-90D28D236DAC}" srcId="{C205705C-136C-479F-A295-4BE9F74283E4}" destId="{B252B9AE-9A86-467A-88E1-978C0C745477}" srcOrd="1" destOrd="0" parTransId="{B6383F2F-0FBE-482B-8244-D780DA0F814A}" sibTransId="{D43D1A31-9A8C-4348-BEAA-4E98588A8A8A}"/>
    <dgm:cxn modelId="{4D85F5E8-4D8D-4E36-BC00-B7B0EA882B7A}" srcId="{C205705C-136C-479F-A295-4BE9F74283E4}" destId="{6AAE297B-B520-463E-8F61-DFBDC074CCA5}" srcOrd="2" destOrd="0" parTransId="{B0406A10-379E-465C-9285-256AF5C16F7D}" sibTransId="{63BA175E-9459-4228-B915-FDDF45B3BB91}"/>
    <dgm:cxn modelId="{ABC201FC-50F4-4CDB-ADD6-837E1854ACDE}" srcId="{A5F72A8D-1BFB-4705-9B23-394FDD2D258B}" destId="{19875240-FF8B-4B75-BF9F-FA574352D5C2}" srcOrd="1" destOrd="0" parTransId="{667E6FB3-0928-46ED-A435-DFC927EDA6B8}" sibTransId="{7E0D48A8-934D-4269-9586-0C01F9EBC6AA}"/>
    <dgm:cxn modelId="{BEAA18A6-26A4-453A-99D3-7EF7043FDEDD}" type="presOf" srcId="{B252B9AE-9A86-467A-88E1-978C0C745477}" destId="{A9C4EC3D-9AAE-465A-9DAB-A04FCCF41D21}" srcOrd="0" destOrd="0" presId="urn:microsoft.com/office/officeart/2005/8/layout/chevron1"/>
    <dgm:cxn modelId="{E1267DBC-F412-4F7E-9173-325326AFD842}" type="presOf" srcId="{82E3F8E3-8B55-46FA-948F-FF4242A47ADF}" destId="{434A2F91-4448-4F09-9926-0B26A3AC864F}" srcOrd="0" destOrd="1" presId="urn:microsoft.com/office/officeart/2005/8/layout/chevron1"/>
    <dgm:cxn modelId="{7695FE33-22AD-471B-990B-AC9A6576477C}" type="presOf" srcId="{C205705C-136C-479F-A295-4BE9F74283E4}" destId="{A37BA8B9-4C83-46B5-8E68-33D0FE59AA73}" srcOrd="0" destOrd="0" presId="urn:microsoft.com/office/officeart/2005/8/layout/chevron1"/>
    <dgm:cxn modelId="{5256F0F6-4AF9-422E-90D2-2216E1DB7458}" type="presOf" srcId="{19875240-FF8B-4B75-BF9F-FA574352D5C2}" destId="{A5CC612B-0321-45EC-9447-7EA1732C2C50}" srcOrd="0" destOrd="2" presId="urn:microsoft.com/office/officeart/2005/8/layout/chevron1"/>
    <dgm:cxn modelId="{7ABB5A23-A6C9-4F89-8319-EDE8D481641C}" srcId="{12D456A9-1C55-4883-9B7E-6C59363CAA6F}" destId="{79967317-83DF-49FB-A652-956255E7920D}" srcOrd="1" destOrd="0" parTransId="{570582E6-1FE2-462A-A4EF-E209CAE16251}" sibTransId="{115B0473-77CE-453F-847A-B1DB7837675D}"/>
    <dgm:cxn modelId="{167E8074-EFFC-4E5D-BCD6-E8DE6A8212D4}" srcId="{6AAE297B-B520-463E-8F61-DFBDC074CCA5}" destId="{12D456A9-1C55-4883-9B7E-6C59363CAA6F}" srcOrd="0" destOrd="0" parTransId="{29D26C75-DA2C-4C8B-8BFA-28B74542A97A}" sibTransId="{9A42D692-1A80-4FB8-8BC0-1B2FE55F5974}"/>
    <dgm:cxn modelId="{5D51677F-74E1-4C7C-BF67-4D3933C7582B}" type="presOf" srcId="{79967317-83DF-49FB-A652-956255E7920D}" destId="{536D54E5-F6FC-4590-A761-8789B0EF6AC6}" srcOrd="0" destOrd="2" presId="urn:microsoft.com/office/officeart/2005/8/layout/chevron1"/>
    <dgm:cxn modelId="{8C2BCFDB-04DB-4D7C-B60C-A11D5B1CAA05}" type="presOf" srcId="{6AAE297B-B520-463E-8F61-DFBDC074CCA5}" destId="{E6958E56-CBCA-4359-9283-75DAF697A8A8}" srcOrd="0" destOrd="0" presId="urn:microsoft.com/office/officeart/2005/8/layout/chevron1"/>
    <dgm:cxn modelId="{3E5BE4DC-F6EA-4C57-840B-22DFFDC9263D}" srcId="{C205705C-136C-479F-A295-4BE9F74283E4}" destId="{D7AC822E-A850-46F2-9B40-A665E280AC2F}" srcOrd="0" destOrd="0" parTransId="{C65AC18B-3DC1-46F5-B461-21AF6D120054}" sibTransId="{689C2D04-B0EB-42B5-A002-9D78FD93E98B}"/>
    <dgm:cxn modelId="{4DC385FC-9EB5-472C-BD79-922D9B699E56}" type="presOf" srcId="{A5F72A8D-1BFB-4705-9B23-394FDD2D258B}" destId="{A5CC612B-0321-45EC-9447-7EA1732C2C50}" srcOrd="0" destOrd="0" presId="urn:microsoft.com/office/officeart/2005/8/layout/chevron1"/>
    <dgm:cxn modelId="{495D0C2C-7761-4C7D-8D5B-6FA2C1478618}" srcId="{12D456A9-1C55-4883-9B7E-6C59363CAA6F}" destId="{DABF7FB0-9D0C-4F9D-8BEC-8D91E8D8AA6B}" srcOrd="0" destOrd="0" parTransId="{2FC78413-ECC2-4394-9A57-D6A7B0834C24}" sibTransId="{E44217DB-FE74-4047-8B96-B1A68C5D5E94}"/>
    <dgm:cxn modelId="{CF8E109D-884A-49B0-AE10-E85817F1F486}" srcId="{B252B9AE-9A86-467A-88E1-978C0C745477}" destId="{82E3F8E3-8B55-46FA-948F-FF4242A47ADF}" srcOrd="1" destOrd="0" parTransId="{431F2E66-E8A4-470F-8270-06A5C87B0C59}" sibTransId="{3814AF9B-83CB-4877-AF47-BA0838D2DCA9}"/>
    <dgm:cxn modelId="{9B9CA8F7-AAD9-414C-ACDC-373A6F70DE88}" srcId="{B252B9AE-9A86-467A-88E1-978C0C745477}" destId="{EEFBF6D3-D941-4327-9255-02D208B15E78}" srcOrd="0" destOrd="0" parTransId="{3B76AEB8-6F7A-4A2C-8C49-767E6502C2F5}" sibTransId="{63C9349A-086A-407F-BF91-B6D1C1CA66A2}"/>
    <dgm:cxn modelId="{6F75C778-7751-4719-A42E-E3C4EB80E351}" srcId="{D7AC822E-A850-46F2-9B40-A665E280AC2F}" destId="{A5F72A8D-1BFB-4705-9B23-394FDD2D258B}" srcOrd="0" destOrd="0" parTransId="{F79CF0E0-FD3A-4AC8-A941-3CCB859709C0}" sibTransId="{FA8553EF-4890-4CDF-8D25-2079F99B73D7}"/>
    <dgm:cxn modelId="{DB41CFDC-AB7E-4BBA-803A-E4B2E1714E9D}" type="presOf" srcId="{DABF7FB0-9D0C-4F9D-8BEC-8D91E8D8AA6B}" destId="{536D54E5-F6FC-4590-A761-8789B0EF6AC6}" srcOrd="0" destOrd="1" presId="urn:microsoft.com/office/officeart/2005/8/layout/chevron1"/>
    <dgm:cxn modelId="{A253548A-9AFC-4230-88A4-24E2FD22330B}" type="presOf" srcId="{D7AC822E-A850-46F2-9B40-A665E280AC2F}" destId="{02FB8085-C874-4FD0-987E-7B54F46C65FD}" srcOrd="0" destOrd="0" presId="urn:microsoft.com/office/officeart/2005/8/layout/chevron1"/>
    <dgm:cxn modelId="{FE92591E-218B-4D43-B12E-0130BAFB5735}" srcId="{A5F72A8D-1BFB-4705-9B23-394FDD2D258B}" destId="{F389BF02-C812-4203-B24B-F7DEE5DE4997}" srcOrd="0" destOrd="0" parTransId="{1F92371A-233D-414B-8992-C0123C45808A}" sibTransId="{32BA41EA-D2EE-4D80-B19E-1FD0FCE42928}"/>
    <dgm:cxn modelId="{1969065A-92F8-42C8-BCF2-5B11DE7634FD}" type="presOf" srcId="{F389BF02-C812-4203-B24B-F7DEE5DE4997}" destId="{A5CC612B-0321-45EC-9447-7EA1732C2C50}" srcOrd="0" destOrd="1" presId="urn:microsoft.com/office/officeart/2005/8/layout/chevron1"/>
    <dgm:cxn modelId="{9FBE7759-2D2B-4C4A-873D-EA97E69B55B9}" type="presParOf" srcId="{A37BA8B9-4C83-46B5-8E68-33D0FE59AA73}" destId="{9ECA427A-15F9-4581-9CE5-BF23969EAD14}" srcOrd="0" destOrd="0" presId="urn:microsoft.com/office/officeart/2005/8/layout/chevron1"/>
    <dgm:cxn modelId="{A7B6AEE1-073F-41BB-91BF-3849023C991A}" type="presParOf" srcId="{9ECA427A-15F9-4581-9CE5-BF23969EAD14}" destId="{02FB8085-C874-4FD0-987E-7B54F46C65FD}" srcOrd="0" destOrd="0" presId="urn:microsoft.com/office/officeart/2005/8/layout/chevron1"/>
    <dgm:cxn modelId="{F2791234-53D2-4B01-8CBF-CFA6D3C3F668}" type="presParOf" srcId="{9ECA427A-15F9-4581-9CE5-BF23969EAD14}" destId="{A5CC612B-0321-45EC-9447-7EA1732C2C50}" srcOrd="1" destOrd="0" presId="urn:microsoft.com/office/officeart/2005/8/layout/chevron1"/>
    <dgm:cxn modelId="{7EAA518E-FB14-4BD7-BC15-0670360CFC08}" type="presParOf" srcId="{A37BA8B9-4C83-46B5-8E68-33D0FE59AA73}" destId="{FA0F429D-F57A-4037-A88C-053A94920CF8}" srcOrd="1" destOrd="0" presId="urn:microsoft.com/office/officeart/2005/8/layout/chevron1"/>
    <dgm:cxn modelId="{D04353D5-5A26-4763-A76A-3EFFB540AB26}" type="presParOf" srcId="{A37BA8B9-4C83-46B5-8E68-33D0FE59AA73}" destId="{63877923-A201-4942-A0E8-E99DA0BAC5D1}" srcOrd="2" destOrd="0" presId="urn:microsoft.com/office/officeart/2005/8/layout/chevron1"/>
    <dgm:cxn modelId="{C45B8A5D-E565-40D5-B321-4CED663B4B84}" type="presParOf" srcId="{63877923-A201-4942-A0E8-E99DA0BAC5D1}" destId="{A9C4EC3D-9AAE-465A-9DAB-A04FCCF41D21}" srcOrd="0" destOrd="0" presId="urn:microsoft.com/office/officeart/2005/8/layout/chevron1"/>
    <dgm:cxn modelId="{3E30B4B3-A8C5-489C-B1EC-09BC0334FEAB}" type="presParOf" srcId="{63877923-A201-4942-A0E8-E99DA0BAC5D1}" destId="{434A2F91-4448-4F09-9926-0B26A3AC864F}" srcOrd="1" destOrd="0" presId="urn:microsoft.com/office/officeart/2005/8/layout/chevron1"/>
    <dgm:cxn modelId="{BBF0C227-AF8B-4755-AC66-8FEE92A3EF9C}" type="presParOf" srcId="{A37BA8B9-4C83-46B5-8E68-33D0FE59AA73}" destId="{27EA0340-6537-44C0-93A3-4E2E2BD4086D}" srcOrd="3" destOrd="0" presId="urn:microsoft.com/office/officeart/2005/8/layout/chevron1"/>
    <dgm:cxn modelId="{55344CA1-6435-4212-B2C8-915BF66282A7}" type="presParOf" srcId="{A37BA8B9-4C83-46B5-8E68-33D0FE59AA73}" destId="{4B691DC9-8789-4D3B-94E0-4C30A244510A}" srcOrd="4" destOrd="0" presId="urn:microsoft.com/office/officeart/2005/8/layout/chevron1"/>
    <dgm:cxn modelId="{8E4BBDD8-DC16-4056-B6C8-C6805E617C74}" type="presParOf" srcId="{4B691DC9-8789-4D3B-94E0-4C30A244510A}" destId="{E6958E56-CBCA-4359-9283-75DAF697A8A8}" srcOrd="0" destOrd="0" presId="urn:microsoft.com/office/officeart/2005/8/layout/chevron1"/>
    <dgm:cxn modelId="{BC56FBCE-181C-4264-A31D-160E55FA0DBC}" type="presParOf" srcId="{4B691DC9-8789-4D3B-94E0-4C30A244510A}" destId="{536D54E5-F6FC-4590-A761-8789B0EF6AC6}" srcOrd="1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FB8085-C874-4FD0-987E-7B54F46C65FD}">
      <dsp:nvSpPr>
        <dsp:cNvPr id="0" name=""/>
        <dsp:cNvSpPr/>
      </dsp:nvSpPr>
      <dsp:spPr>
        <a:xfrm>
          <a:off x="2148" y="568396"/>
          <a:ext cx="2977313" cy="1188000"/>
        </a:xfrm>
        <a:prstGeom prst="chevron">
          <a:avLst/>
        </a:prstGeom>
        <a:solidFill>
          <a:srgbClr val="9F2C36"/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011" tIns="29337" rIns="29337" bIns="29337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>
              <a:latin typeface="Arial" panose="020B0604020202020204" pitchFamily="34" charset="0"/>
              <a:cs typeface="Arial" panose="020B0604020202020204" pitchFamily="34" charset="0"/>
            </a:rPr>
            <a:t>Up through the Class of 2014</a:t>
          </a:r>
          <a:endParaRPr lang="en-US" sz="22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96148" y="568396"/>
        <a:ext cx="1789313" cy="1188000"/>
      </dsp:txXfrm>
    </dsp:sp>
    <dsp:sp modelId="{A5CC612B-0321-45EC-9447-7EA1732C2C50}">
      <dsp:nvSpPr>
        <dsp:cNvPr id="0" name=""/>
        <dsp:cNvSpPr/>
      </dsp:nvSpPr>
      <dsp:spPr>
        <a:xfrm>
          <a:off x="2148" y="1904896"/>
          <a:ext cx="2381851" cy="21749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smtClean="0">
              <a:latin typeface="Arial" panose="020B0604020202020204" pitchFamily="34" charset="0"/>
              <a:cs typeface="Arial" panose="020B0604020202020204" pitchFamily="34" charset="0"/>
            </a:rPr>
            <a:t>3 Assessments:</a:t>
          </a:r>
          <a:endParaRPr lang="en-US" sz="22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457200" lvl="2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smtClean="0">
              <a:latin typeface="Arial" panose="020B0604020202020204" pitchFamily="34" charset="0"/>
              <a:cs typeface="Arial" panose="020B0604020202020204" pitchFamily="34" charset="0"/>
            </a:rPr>
            <a:t>Reading HSPE and Writing HSPE</a:t>
          </a:r>
          <a:endParaRPr lang="en-US" sz="22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457200" lvl="2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smtClean="0">
              <a:latin typeface="Arial" panose="020B0604020202020204" pitchFamily="34" charset="0"/>
              <a:cs typeface="Arial" panose="020B0604020202020204" pitchFamily="34" charset="0"/>
            </a:rPr>
            <a:t>Math End of Course</a:t>
          </a:r>
          <a:endParaRPr lang="en-US" sz="22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148" y="1904896"/>
        <a:ext cx="2381851" cy="2174906"/>
      </dsp:txXfrm>
    </dsp:sp>
    <dsp:sp modelId="{A9C4EC3D-9AAE-465A-9DAB-A04FCCF41D21}">
      <dsp:nvSpPr>
        <dsp:cNvPr id="0" name=""/>
        <dsp:cNvSpPr/>
      </dsp:nvSpPr>
      <dsp:spPr>
        <a:xfrm>
          <a:off x="2763462" y="568396"/>
          <a:ext cx="2977313" cy="1188000"/>
        </a:xfrm>
        <a:prstGeom prst="chevron">
          <a:avLst/>
        </a:prstGeom>
        <a:solidFill>
          <a:srgbClr val="1B587C"/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011" tIns="29337" rIns="29337" bIns="29337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>
              <a:latin typeface="Arial" panose="020B0604020202020204" pitchFamily="34" charset="0"/>
              <a:cs typeface="Arial" panose="020B0604020202020204" pitchFamily="34" charset="0"/>
            </a:rPr>
            <a:t>Transition Classes of 2015 to 2018</a:t>
          </a:r>
          <a:endParaRPr lang="en-US" sz="22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357462" y="568396"/>
        <a:ext cx="1789313" cy="1188000"/>
      </dsp:txXfrm>
    </dsp:sp>
    <dsp:sp modelId="{434A2F91-4448-4F09-9926-0B26A3AC864F}">
      <dsp:nvSpPr>
        <dsp:cNvPr id="0" name=""/>
        <dsp:cNvSpPr/>
      </dsp:nvSpPr>
      <dsp:spPr>
        <a:xfrm>
          <a:off x="2763462" y="1904896"/>
          <a:ext cx="2381851" cy="21749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smtClean="0">
              <a:latin typeface="Arial" panose="020B0604020202020204" pitchFamily="34" charset="0"/>
              <a:cs typeface="Arial" panose="020B0604020202020204" pitchFamily="34" charset="0"/>
            </a:rPr>
            <a:t>Additional Options for Math and English Language  Arts</a:t>
          </a:r>
          <a:endParaRPr lang="en-US" sz="22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smtClean="0">
              <a:latin typeface="Arial" panose="020B0604020202020204" pitchFamily="34" charset="0"/>
              <a:cs typeface="Arial" panose="020B0604020202020204" pitchFamily="34" charset="0"/>
            </a:rPr>
            <a:t>Biology End of Course</a:t>
          </a:r>
          <a:endParaRPr lang="en-US" sz="22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763462" y="1904896"/>
        <a:ext cx="2381851" cy="2174906"/>
      </dsp:txXfrm>
    </dsp:sp>
    <dsp:sp modelId="{E6958E56-CBCA-4359-9283-75DAF697A8A8}">
      <dsp:nvSpPr>
        <dsp:cNvPr id="0" name=""/>
        <dsp:cNvSpPr/>
      </dsp:nvSpPr>
      <dsp:spPr>
        <a:xfrm>
          <a:off x="5524775" y="568396"/>
          <a:ext cx="2977313" cy="1188000"/>
        </a:xfrm>
        <a:prstGeom prst="chevron">
          <a:avLst/>
        </a:prstGeom>
        <a:solidFill>
          <a:srgbClr val="4E8542"/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011" tIns="29337" rIns="29337" bIns="29337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>
              <a:latin typeface="Arial" panose="020B0604020202020204" pitchFamily="34" charset="0"/>
              <a:cs typeface="Arial" panose="020B0604020202020204" pitchFamily="34" charset="0"/>
            </a:rPr>
            <a:t>Transition of 2019 and Beyond</a:t>
          </a:r>
          <a:endParaRPr lang="en-US" sz="22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118775" y="568396"/>
        <a:ext cx="1789313" cy="1188000"/>
      </dsp:txXfrm>
    </dsp:sp>
    <dsp:sp modelId="{536D54E5-F6FC-4590-A761-8789B0EF6AC6}">
      <dsp:nvSpPr>
        <dsp:cNvPr id="0" name=""/>
        <dsp:cNvSpPr/>
      </dsp:nvSpPr>
      <dsp:spPr>
        <a:xfrm>
          <a:off x="5524775" y="1904896"/>
          <a:ext cx="2381851" cy="21749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smtClean="0">
              <a:latin typeface="Arial" panose="020B0604020202020204" pitchFamily="34" charset="0"/>
              <a:cs typeface="Arial" panose="020B0604020202020204" pitchFamily="34" charset="0"/>
            </a:rPr>
            <a:t>3 Assessments:</a:t>
          </a:r>
          <a:endParaRPr lang="en-US" sz="22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457200" lvl="2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smtClean="0">
              <a:latin typeface="Arial" panose="020B0604020202020204" pitchFamily="34" charset="0"/>
              <a:cs typeface="Arial" panose="020B0604020202020204" pitchFamily="34" charset="0"/>
            </a:rPr>
            <a:t>Math and English Language Arts SBAC</a:t>
          </a:r>
          <a:endParaRPr lang="en-US" sz="22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457200" lvl="2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smtClean="0">
              <a:latin typeface="Arial" panose="020B0604020202020204" pitchFamily="34" charset="0"/>
              <a:cs typeface="Arial" panose="020B0604020202020204" pitchFamily="34" charset="0"/>
            </a:rPr>
            <a:t>Biology End of Course</a:t>
          </a:r>
          <a:endParaRPr lang="en-US" sz="22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524775" y="1904896"/>
        <a:ext cx="2381851" cy="21749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F7B4FC-D06D-4988-8425-9D7B870D9311}" type="datetimeFigureOut">
              <a:rPr lang="en-US" smtClean="0"/>
              <a:t>11/4/2014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772DFB-E02C-4FBB-B823-3EDAD077669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86095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77925" y="696913"/>
            <a:ext cx="4641850" cy="34813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772DFB-E02C-4FBB-B823-3EDAD0776692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81400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Index web-tool readily identifies low performing Targeted Subgroup.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772DFB-E02C-4FBB-B823-3EDAD0776692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70872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TAKEAWAY – drill down allows you to identify the low performing</a:t>
            </a:r>
            <a:r>
              <a:rPr lang="en-US" baseline="0" dirty="0" smtClean="0"/>
              <a:t> subgroups.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In</a:t>
            </a:r>
            <a:r>
              <a:rPr lang="en-US" baseline="0" dirty="0" smtClean="0"/>
              <a:t> this example we can see that all of the Targeted Subgroups had low index ratings for graduation. In fact, the posted 5-Year graduation rates for all of these subgroups were below 70 percent. A graduation rating of 3 means that the 5-year graduation rate was between 60 and 65 percent.</a:t>
            </a: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772DFB-E02C-4FBB-B823-3EDAD0776692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52313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F33AE61F-B469-4600-B870-26BF9B510A57}" type="slidenum">
              <a:rPr lang="en-US" altLang="en-US">
                <a:latin typeface="Calibri" panose="020F0502020204030204" pitchFamily="34" charset="0"/>
              </a:rPr>
              <a:pPr eaLnBrk="1" hangingPunct="1"/>
              <a:t>13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84469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71798"/>
            <a:ext cx="8833104" cy="33380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D75EE0E6-99EE-4FE0-8594-1370775B1C2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19200" y="2895600"/>
            <a:ext cx="5486400" cy="4239491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6410848"/>
            <a:ext cx="3581400" cy="36576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Washington State Board of Education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EE0E6-99EE-4FE0-8594-1370775B1C28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6402778"/>
            <a:ext cx="271841" cy="271841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D75EE0E6-99EE-4FE0-8594-1370775B1C2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6410848"/>
            <a:ext cx="3581400" cy="36576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Washington State Board of Education</a:t>
            </a:r>
            <a:endParaRPr lang="en-US" dirty="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6402778"/>
            <a:ext cx="271841" cy="271841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6410848"/>
            <a:ext cx="3581400" cy="36576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Washington State Board of Education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D75EE0E6-99EE-4FE0-8594-1370775B1C2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828800"/>
            <a:ext cx="8503920" cy="4572000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6402778"/>
            <a:ext cx="271841" cy="271841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6410848"/>
            <a:ext cx="3581400" cy="36576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Washington State Board of Education</a:t>
            </a:r>
            <a:endParaRPr lang="en-US" dirty="0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D75EE0E6-99EE-4FE0-8594-1370775B1C2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6402778"/>
            <a:ext cx="271841" cy="271841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410848"/>
            <a:ext cx="3581400" cy="36576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Washington State Board of Education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EE0E6-99EE-4FE0-8594-1370775B1C2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6402778"/>
            <a:ext cx="271841" cy="271841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914400" y="6409944"/>
            <a:ext cx="3581400" cy="36576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Washington State Board of Education</a:t>
            </a:r>
            <a:endParaRPr lang="en-US" dirty="0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D75EE0E6-99EE-4FE0-8594-1370775B1C2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pic>
        <p:nvPicPr>
          <p:cNvPr id="28" name="Picture 2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6402778"/>
            <a:ext cx="271841" cy="271841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914400" y="6410848"/>
            <a:ext cx="3581400" cy="36576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Washington State Board of Education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D75EE0E6-99EE-4FE0-8594-1370775B1C28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6402778"/>
            <a:ext cx="271841" cy="2718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914400" y="6410848"/>
            <a:ext cx="3581400" cy="36576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Washington State Board of Education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75EE0E6-99EE-4FE0-8594-1370775B1C28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6402778"/>
            <a:ext cx="271841" cy="2718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D75EE0E6-99EE-4FE0-8594-1370775B1C2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83920" y="6410848"/>
            <a:ext cx="3383280" cy="36576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Washington State Board of Education</a:t>
            </a:r>
            <a:endParaRPr lang="en-US" dirty="0"/>
          </a:p>
        </p:txBody>
      </p: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6402778"/>
            <a:ext cx="271841" cy="271841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D75EE0E6-99EE-4FE0-8594-1370775B1C2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1352" y="6410848"/>
            <a:ext cx="3584448" cy="36576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Washington State Board of Education</a:t>
            </a:r>
            <a:endParaRPr lang="en-US" dirty="0"/>
          </a:p>
        </p:txBody>
      </p:sp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6402778"/>
            <a:ext cx="271841" cy="2718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Rectangle 8"/>
          <p:cNvSpPr>
            <a:spLocks noChangeArrowheads="1"/>
          </p:cNvSpPr>
          <p:nvPr userDrawn="1"/>
        </p:nvSpPr>
        <p:spPr bwMode="auto">
          <a:xfrm>
            <a:off x="149352" y="6388385"/>
            <a:ext cx="8833104" cy="317215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Washington State Board of Education</a:t>
            </a:r>
            <a:endParaRPr lang="en-US" dirty="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D75EE0E6-99EE-4FE0-8594-1370775B1C2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  <a:p>
            <a:pPr lvl="1" eaLnBrk="1" latinLnBrk="0" hangingPunct="1"/>
            <a:r>
              <a:rPr kumimoji="0" lang="en-US" dirty="0" smtClean="0"/>
              <a:t>Second level</a:t>
            </a:r>
          </a:p>
          <a:p>
            <a:pPr lvl="2" eaLnBrk="1" latinLnBrk="0" hangingPunct="1"/>
            <a:r>
              <a:rPr kumimoji="0" lang="en-US" dirty="0" smtClean="0"/>
              <a:t>Third level</a:t>
            </a:r>
          </a:p>
          <a:p>
            <a:pPr lvl="3" eaLnBrk="1" latinLnBrk="0" hangingPunct="1"/>
            <a:r>
              <a:rPr kumimoji="0" lang="en-US" dirty="0" smtClean="0"/>
              <a:t>Fourth level</a:t>
            </a:r>
          </a:p>
          <a:p>
            <a:pPr lvl="4" eaLnBrk="1" latinLnBrk="0" hangingPunct="1"/>
            <a:r>
              <a:rPr kumimoji="0" lang="en-US" dirty="0" smtClean="0"/>
              <a:t>Fifth level</a:t>
            </a:r>
            <a:endParaRPr kumimoji="0" lang="en-US" dirty="0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6402778"/>
            <a:ext cx="271841" cy="27184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48640" indent="-274320" algn="l" rtl="0" eaLnBrk="1" latinLnBrk="0" hangingPunct="1">
        <a:spcBef>
          <a:spcPct val="20000"/>
        </a:spcBef>
        <a:buClr>
          <a:schemeClr val="accent3"/>
        </a:buClr>
        <a:buSzPct val="70000"/>
        <a:buFont typeface="Wingdings 2" panose="05020102010507070707" pitchFamily="18" charset="2"/>
        <a:buChar char=""/>
        <a:defRPr kumimoji="0" sz="22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22960" indent="-228600" algn="l" rtl="0" eaLnBrk="1" latinLnBrk="0" hangingPunct="1">
        <a:spcBef>
          <a:spcPct val="20000"/>
        </a:spcBef>
        <a:buClr>
          <a:schemeClr val="accent6"/>
        </a:buClr>
        <a:buSzPct val="75000"/>
        <a:buFont typeface="Wingdings" panose="05000000000000000000" pitchFamily="2" charset="2"/>
        <a:buChar char="§"/>
        <a:defRPr kumimoji="0"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ds.ospi.k12.wa.us/WAI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3.png"/><Relationship Id="rId5" Type="http://schemas.openxmlformats.org/officeDocument/2006/relationships/oleObject" Target="../embeddings/Microsoft_Excel_97-2003_Worksheet1.xls"/><Relationship Id="rId4" Type="http://schemas.openxmlformats.org/officeDocument/2006/relationships/oleObject" Target="../embeddings/oleObject1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hyperlink" Target="http://www.k12.wa.us/assessment/StateTesting/default.aspx" TargetMode="Externa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sbe.wa.gov/GradRequirements/ClassOf2019.php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371600" y="3276600"/>
            <a:ext cx="6400800" cy="2286000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Ben Rarick,</a:t>
            </a:r>
            <a:endParaRPr lang="en-US" dirty="0"/>
          </a:p>
          <a:p>
            <a:r>
              <a:rPr lang="en-US" dirty="0" smtClean="0"/>
              <a:t>Executive Director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November 7, 2014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SBE Update to Educational Service District 112</a:t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1845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307848"/>
            <a:ext cx="8534400" cy="75895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Graduation Cut-score</a:t>
            </a:r>
            <a:br>
              <a:rPr lang="en-US" dirty="0" smtClean="0"/>
            </a:br>
            <a:r>
              <a:rPr lang="en-US" dirty="0" smtClean="0"/>
              <a:t>on the 11</a:t>
            </a:r>
            <a:r>
              <a:rPr lang="en-US" baseline="30000" dirty="0" smtClean="0"/>
              <a:t>th</a:t>
            </a:r>
            <a:r>
              <a:rPr lang="en-US" dirty="0" smtClean="0"/>
              <a:t> Grade SBAC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3475" t="8434" r="781" b="2963"/>
          <a:stretch/>
        </p:blipFill>
        <p:spPr>
          <a:xfrm>
            <a:off x="1046804" y="2149643"/>
            <a:ext cx="7058527" cy="4170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3325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939" y="1524000"/>
            <a:ext cx="7089282" cy="479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Index Website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Washington State Board of Education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6477000" y="4648200"/>
            <a:ext cx="2362200" cy="5334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u="sng" dirty="0">
                <a:solidFill>
                  <a:srgbClr val="00B050"/>
                </a:solidFill>
                <a:hlinkClick r:id="rId4"/>
              </a:rPr>
              <a:t>https://eds.ospi.k12.wa.us/WAI</a:t>
            </a:r>
            <a:endParaRPr lang="en-US" sz="1200" dirty="0">
              <a:solidFill>
                <a:srgbClr val="00B05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33580" y="2322499"/>
            <a:ext cx="1105220" cy="7780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6120333" y="2324100"/>
            <a:ext cx="914400" cy="76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2667000" y="3048000"/>
            <a:ext cx="1219200" cy="7780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2727192" y="2618652"/>
            <a:ext cx="1105220" cy="7780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743200" y="2742354"/>
            <a:ext cx="536602" cy="87327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Oval 11"/>
          <p:cNvSpPr/>
          <p:nvPr/>
        </p:nvSpPr>
        <p:spPr>
          <a:xfrm>
            <a:off x="4114800" y="4495800"/>
            <a:ext cx="1066800" cy="533400"/>
          </a:xfrm>
          <a:prstGeom prst="ellipse">
            <a:avLst/>
          </a:prstGeom>
          <a:noFill/>
          <a:ln w="28575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4904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Disaggregated Subgroup Performance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Washington State Board of Education</a:t>
            </a:r>
            <a:endParaRPr lang="en-US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25" y="1572406"/>
            <a:ext cx="8504238" cy="4481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1600200" y="3125801"/>
            <a:ext cx="1219200" cy="77801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625600" y="2743200"/>
            <a:ext cx="1219200" cy="77801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676400" y="2813050"/>
            <a:ext cx="533400" cy="13455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6120333" y="2324100"/>
            <a:ext cx="914400" cy="76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6272733" y="2476500"/>
            <a:ext cx="914400" cy="76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3124200" y="2514600"/>
            <a:ext cx="914400" cy="76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4419600" y="2512737"/>
            <a:ext cx="914400" cy="76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Oval 12"/>
          <p:cNvSpPr/>
          <p:nvPr/>
        </p:nvSpPr>
        <p:spPr>
          <a:xfrm>
            <a:off x="4876799" y="4572000"/>
            <a:ext cx="685801" cy="914400"/>
          </a:xfrm>
          <a:prstGeom prst="ellipse">
            <a:avLst/>
          </a:prstGeom>
          <a:noFill/>
          <a:ln w="28575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9192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625" y="384175"/>
            <a:ext cx="8534400" cy="758825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ea typeface="+mj-ea"/>
              </a:rPr>
              <a:t>Putting our shared educational challenges in perspective</a:t>
            </a:r>
            <a:endParaRPr lang="en-US" b="1" dirty="0">
              <a:ea typeface="+mj-ea"/>
            </a:endParaRPr>
          </a:p>
        </p:txBody>
      </p:sp>
      <p:sp>
        <p:nvSpPr>
          <p:cNvPr id="14339" name="Footer Placeholder 2"/>
          <p:cNvSpPr>
            <a:spLocks noGrp="1"/>
          </p:cNvSpPr>
          <p:nvPr>
            <p:ph type="ftr" sz="quarter" idx="4294967295"/>
          </p:nvPr>
        </p:nvSpPr>
        <p:spPr bwMode="auto">
          <a:xfrm>
            <a:off x="914400" y="6410325"/>
            <a:ext cx="3581400" cy="366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AC956E"/>
              </a:buClr>
              <a:buSzPct val="70000"/>
              <a:buFont typeface="Wingdings 2" panose="05020102010507070707" pitchFamily="18" charset="2"/>
              <a:buChar char=""/>
              <a:defRPr sz="2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730E00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808DA9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424E5B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24E5B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24E5B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24E5B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24E5B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200" smtClean="0">
                <a:solidFill>
                  <a:schemeClr val="accent1"/>
                </a:solidFill>
                <a:latin typeface="Georgia" panose="02040502050405020303" pitchFamily="18" charset="0"/>
              </a:rPr>
              <a:t>Washington State Board of Education</a:t>
            </a:r>
          </a:p>
        </p:txBody>
      </p:sp>
      <p:graphicFrame>
        <p:nvGraphicFramePr>
          <p:cNvPr id="14340" name="Content Placeholder 6"/>
          <p:cNvGraphicFramePr>
            <a:graphicFrameLocks noGrp="1"/>
          </p:cNvGraphicFramePr>
          <p:nvPr>
            <p:ph sz="quarter" idx="1"/>
          </p:nvPr>
        </p:nvGraphicFramePr>
        <p:xfrm>
          <a:off x="177800" y="1320800"/>
          <a:ext cx="5667375" cy="4978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" r:id="rId5" imgW="5668811" imgH="4973925" progId="Excel.Sheet.8">
                  <p:embed/>
                </p:oleObj>
              </mc:Choice>
              <mc:Fallback>
                <p:oleObj r:id="rId5" imgW="5668811" imgH="4973925" progId="Excel.Sheet.8">
                  <p:embed/>
                  <p:pic>
                    <p:nvPicPr>
                      <p:cNvPr id="0" name="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7800" y="1320800"/>
                        <a:ext cx="5667375" cy="4978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41" name="Rectangle 3"/>
          <p:cNvSpPr>
            <a:spLocks noChangeArrowheads="1"/>
          </p:cNvSpPr>
          <p:nvPr/>
        </p:nvSpPr>
        <p:spPr bwMode="auto">
          <a:xfrm>
            <a:off x="4724400" y="5048250"/>
            <a:ext cx="3962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AC956E"/>
              </a:buClr>
              <a:buSzPct val="70000"/>
              <a:buFont typeface="Wingdings 2" panose="05020102010507070707" pitchFamily="18" charset="2"/>
              <a:buChar char=""/>
              <a:defRPr sz="2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730E00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808DA9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424E5B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24E5B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24E5B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24E5B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24E5B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latin typeface="Georgia" panose="02040502050405020303" pitchFamily="18" charset="0"/>
              </a:rPr>
              <a:t>Participation in Early Childhood Ed. is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latin typeface="Georgia" panose="02040502050405020303" pitchFamily="18" charset="0"/>
              </a:rPr>
              <a:t>not comparable to Peer States</a:t>
            </a:r>
          </a:p>
        </p:txBody>
      </p:sp>
      <p:sp>
        <p:nvSpPr>
          <p:cNvPr id="14342" name="Rectangle 5"/>
          <p:cNvSpPr>
            <a:spLocks noChangeArrowheads="1"/>
          </p:cNvSpPr>
          <p:nvPr/>
        </p:nvSpPr>
        <p:spPr bwMode="auto">
          <a:xfrm>
            <a:off x="4733925" y="1881188"/>
            <a:ext cx="410527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AC956E"/>
              </a:buClr>
              <a:buSzPct val="70000"/>
              <a:buFont typeface="Wingdings 2" panose="05020102010507070707" pitchFamily="18" charset="2"/>
              <a:buChar char=""/>
              <a:defRPr sz="2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730E00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808DA9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424E5B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24E5B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24E5B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24E5B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24E5B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latin typeface="Georgia" panose="02040502050405020303" pitchFamily="18" charset="0"/>
              </a:rPr>
              <a:t>Not meeting gap reduction targets; 34</a:t>
            </a:r>
            <a:r>
              <a:rPr lang="en-US" altLang="en-US" sz="1600" baseline="30000">
                <a:latin typeface="Georgia" panose="02040502050405020303" pitchFamily="18" charset="0"/>
              </a:rPr>
              <a:t>th</a:t>
            </a:r>
            <a:r>
              <a:rPr lang="en-US" altLang="en-US" sz="1600">
                <a:latin typeface="Georgia" panose="02040502050405020303" pitchFamily="18" charset="0"/>
              </a:rPr>
              <a:t> percentile nationally and not comparable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latin typeface="Georgia" panose="02040502050405020303" pitchFamily="18" charset="0"/>
              </a:rPr>
              <a:t>to Peer States</a:t>
            </a:r>
          </a:p>
        </p:txBody>
      </p:sp>
      <p:sp>
        <p:nvSpPr>
          <p:cNvPr id="14343" name="Rectangle 6"/>
          <p:cNvSpPr>
            <a:spLocks noChangeArrowheads="1"/>
          </p:cNvSpPr>
          <p:nvPr/>
        </p:nvSpPr>
        <p:spPr bwMode="auto">
          <a:xfrm>
            <a:off x="4724400" y="3381375"/>
            <a:ext cx="42672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AC956E"/>
              </a:buClr>
              <a:buSzPct val="70000"/>
              <a:buFont typeface="Wingdings 2" panose="05020102010507070707" pitchFamily="18" charset="2"/>
              <a:buChar char=""/>
              <a:defRPr sz="2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730E00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808DA9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424E5B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24E5B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24E5B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24E5B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24E5B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latin typeface="Georgia" panose="02040502050405020303" pitchFamily="18" charset="0"/>
              </a:rPr>
              <a:t>Not meeting gap reduction targets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latin typeface="Georgia" panose="02040502050405020303" pitchFamily="18" charset="0"/>
              </a:rPr>
              <a:t>4</a:t>
            </a:r>
            <a:r>
              <a:rPr lang="en-US" altLang="en-US" sz="1600" baseline="30000">
                <a:latin typeface="Georgia" panose="02040502050405020303" pitchFamily="18" charset="0"/>
              </a:rPr>
              <a:t>th</a:t>
            </a:r>
            <a:r>
              <a:rPr lang="en-US" altLang="en-US" sz="1600">
                <a:latin typeface="Georgia" panose="02040502050405020303" pitchFamily="18" charset="0"/>
              </a:rPr>
              <a:t> Grade NAEP Reading - Not in top 10% nationally; not comparable to Peer States</a:t>
            </a:r>
          </a:p>
        </p:txBody>
      </p:sp>
      <p:sp>
        <p:nvSpPr>
          <p:cNvPr id="14344" name="Rectangle 7"/>
          <p:cNvSpPr>
            <a:spLocks noChangeArrowheads="1"/>
          </p:cNvSpPr>
          <p:nvPr/>
        </p:nvSpPr>
        <p:spPr bwMode="auto">
          <a:xfrm>
            <a:off x="4724400" y="2871788"/>
            <a:ext cx="3278188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AC956E"/>
              </a:buClr>
              <a:buSzPct val="70000"/>
              <a:buFont typeface="Wingdings 2" panose="05020102010507070707" pitchFamily="18" charset="2"/>
              <a:buChar char=""/>
              <a:defRPr sz="2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730E00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808DA9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424E5B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24E5B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24E5B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24E5B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24E5B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latin typeface="Georgia" panose="02040502050405020303" pitchFamily="18" charset="0"/>
              </a:rPr>
              <a:t>Not meeting gap reduction targets</a:t>
            </a:r>
          </a:p>
        </p:txBody>
      </p:sp>
      <p:sp>
        <p:nvSpPr>
          <p:cNvPr id="14345" name="Rectangle 8"/>
          <p:cNvSpPr>
            <a:spLocks noChangeArrowheads="1"/>
          </p:cNvSpPr>
          <p:nvPr/>
        </p:nvSpPr>
        <p:spPr bwMode="auto">
          <a:xfrm>
            <a:off x="4724400" y="4371975"/>
            <a:ext cx="42672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AC956E"/>
              </a:buClr>
              <a:buSzPct val="70000"/>
              <a:buFont typeface="Wingdings 2" panose="05020102010507070707" pitchFamily="18" charset="2"/>
              <a:buChar char=""/>
              <a:defRPr sz="2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730E00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808DA9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424E5B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24E5B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24E5B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24E5B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24E5B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latin typeface="Georgia" panose="02040502050405020303" pitchFamily="18" charset="0"/>
              </a:rPr>
              <a:t>WaKIDS  not meeting gap reduction targets</a:t>
            </a:r>
          </a:p>
        </p:txBody>
      </p:sp>
      <p:sp>
        <p:nvSpPr>
          <p:cNvPr id="3" name="TextBox 11"/>
          <p:cNvSpPr txBox="1">
            <a:spLocks noChangeArrowheads="1"/>
          </p:cNvSpPr>
          <p:nvPr/>
        </p:nvSpPr>
        <p:spPr bwMode="auto">
          <a:xfrm>
            <a:off x="5140325" y="1504950"/>
            <a:ext cx="31654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9pPr>
          </a:lstStyle>
          <a:p>
            <a:pPr>
              <a:defRPr/>
            </a:pPr>
            <a:r>
              <a:rPr lang="en-US" altLang="en-US" b="1" dirty="0" smtClean="0">
                <a:latin typeface="+mn-lt"/>
              </a:rPr>
              <a:t>Overall WA Performance</a:t>
            </a:r>
          </a:p>
        </p:txBody>
      </p:sp>
      <p:cxnSp>
        <p:nvCxnSpPr>
          <p:cNvPr id="14" name="Straight Connector 13"/>
          <p:cNvCxnSpPr>
            <a:cxnSpLocks noChangeShapeType="1"/>
          </p:cNvCxnSpPr>
          <p:nvPr/>
        </p:nvCxnSpPr>
        <p:spPr bwMode="auto">
          <a:xfrm>
            <a:off x="4572000" y="1738313"/>
            <a:ext cx="0" cy="4191000"/>
          </a:xfrm>
          <a:prstGeom prst="line">
            <a:avLst/>
          </a:prstGeom>
          <a:noFill/>
          <a:ln w="28575">
            <a:solidFill>
              <a:schemeClr val="tx1">
                <a:lumMod val="50000"/>
                <a:lumOff val="50000"/>
              </a:schemeClr>
            </a:solidFill>
            <a:prstDash val="sysDash"/>
            <a:round/>
            <a:headEnd/>
            <a:tailEnd/>
          </a:ln>
          <a:effectLst>
            <a:outerShdw blurRad="50800" dist="25400" dir="5400000" rotWithShape="0">
              <a:srgbClr val="80808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" name="Straight Connector 3"/>
          <p:cNvCxnSpPr/>
          <p:nvPr/>
        </p:nvCxnSpPr>
        <p:spPr>
          <a:xfrm>
            <a:off x="609600" y="2667000"/>
            <a:ext cx="8229600" cy="0"/>
          </a:xfrm>
          <a:prstGeom prst="line">
            <a:avLst/>
          </a:prstGeom>
          <a:ln>
            <a:solidFill>
              <a:schemeClr val="bg2">
                <a:lumMod val="1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609600" y="3390900"/>
            <a:ext cx="8229600" cy="0"/>
          </a:xfrm>
          <a:prstGeom prst="line">
            <a:avLst/>
          </a:prstGeom>
          <a:ln>
            <a:solidFill>
              <a:schemeClr val="bg2">
                <a:lumMod val="1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609600" y="4191000"/>
            <a:ext cx="8229600" cy="0"/>
          </a:xfrm>
          <a:prstGeom prst="line">
            <a:avLst/>
          </a:prstGeom>
          <a:ln>
            <a:solidFill>
              <a:schemeClr val="bg2">
                <a:lumMod val="1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609600" y="4953000"/>
            <a:ext cx="8229600" cy="0"/>
          </a:xfrm>
          <a:prstGeom prst="line">
            <a:avLst/>
          </a:prstGeom>
          <a:ln>
            <a:solidFill>
              <a:schemeClr val="bg2">
                <a:lumMod val="1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AF5432F-A4F9-45F0-AB29-7D5AD4EDDBFB}" type="slidenum">
              <a:rPr lang="en-US" altLang="en-US" smtClean="0"/>
              <a:pPr/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2275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304800"/>
            <a:ext cx="8534400" cy="758952"/>
          </a:xfrm>
        </p:spPr>
        <p:txBody>
          <a:bodyPr>
            <a:noAutofit/>
          </a:bodyPr>
          <a:lstStyle/>
          <a:p>
            <a:r>
              <a:rPr lang="en-US" sz="2800" dirty="0"/>
              <a:t>Transition to a Career- and College-Ready </a:t>
            </a:r>
            <a:br>
              <a:rPr lang="en-US" sz="2800" dirty="0"/>
            </a:br>
            <a:r>
              <a:rPr lang="en-US" sz="2800" dirty="0"/>
              <a:t>Assessment System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Washington State Board of Education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39455674"/>
              </p:ext>
            </p:extLst>
          </p:nvPr>
        </p:nvGraphicFramePr>
        <p:xfrm>
          <a:off x="301625" y="1524000"/>
          <a:ext cx="8504238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38858" y="5867400"/>
            <a:ext cx="5615192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http://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www.k12.wa.us/assessment/StateTesting/default.aspx</a:t>
            </a: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0998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McCleary School Funding Resolution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Washington State Board of Education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301752" y="1676400"/>
            <a:ext cx="4038600" cy="468172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On September 10, 2014, </a:t>
            </a:r>
            <a:r>
              <a:rPr lang="en-US" dirty="0" smtClean="0"/>
              <a:t>the Board, </a:t>
            </a:r>
            <a:r>
              <a:rPr lang="en-US" dirty="0"/>
              <a:t>in view of its </a:t>
            </a:r>
            <a:r>
              <a:rPr lang="en-US" dirty="0" smtClean="0"/>
              <a:t>statutory responsibility </a:t>
            </a:r>
            <a:r>
              <a:rPr lang="en-US" dirty="0"/>
              <a:t>to </a:t>
            </a:r>
            <a:r>
              <a:rPr lang="en-US" dirty="0" smtClean="0"/>
              <a:t>provide strategic</a:t>
            </a:r>
            <a:r>
              <a:rPr lang="en-US" dirty="0"/>
              <a:t> </a:t>
            </a:r>
            <a:r>
              <a:rPr lang="en-US" dirty="0" smtClean="0"/>
              <a:t>oversight </a:t>
            </a:r>
            <a:r>
              <a:rPr lang="en-US" dirty="0"/>
              <a:t>of the public </a:t>
            </a:r>
            <a:r>
              <a:rPr lang="en-US" dirty="0" smtClean="0"/>
              <a:t>education system</a:t>
            </a:r>
            <a:r>
              <a:rPr lang="en-US" dirty="0"/>
              <a:t>, voted to adopt </a:t>
            </a:r>
            <a:r>
              <a:rPr lang="en-US" dirty="0" smtClean="0"/>
              <a:t>a resolution </a:t>
            </a:r>
            <a:r>
              <a:rPr lang="en-US" dirty="0"/>
              <a:t>suggesting </a:t>
            </a:r>
            <a:r>
              <a:rPr lang="en-US" dirty="0" smtClean="0"/>
              <a:t>six guiding principles </a:t>
            </a:r>
            <a:r>
              <a:rPr lang="en-US" dirty="0"/>
              <a:t>to the Legislature </a:t>
            </a:r>
            <a:r>
              <a:rPr lang="en-US" dirty="0" smtClean="0"/>
              <a:t>in the </a:t>
            </a:r>
            <a:r>
              <a:rPr lang="en-US" dirty="0"/>
              <a:t>performance of its duties </a:t>
            </a:r>
            <a:r>
              <a:rPr lang="en-US" dirty="0" smtClean="0"/>
              <a:t>to ensure </a:t>
            </a:r>
            <a:r>
              <a:rPr lang="en-US" dirty="0"/>
              <a:t>that ample provision </a:t>
            </a:r>
            <a:r>
              <a:rPr lang="en-US" dirty="0" smtClean="0"/>
              <a:t>is made </a:t>
            </a:r>
            <a:r>
              <a:rPr lang="en-US" dirty="0"/>
              <a:t>for all </a:t>
            </a:r>
            <a:r>
              <a:rPr lang="en-US" dirty="0" smtClean="0"/>
              <a:t>students, </a:t>
            </a:r>
            <a:r>
              <a:rPr lang="en-US" dirty="0"/>
              <a:t>in </a:t>
            </a:r>
            <a:r>
              <a:rPr lang="en-US" dirty="0" smtClean="0"/>
              <a:t>a general and uniform </a:t>
            </a:r>
            <a:r>
              <a:rPr lang="en-US" dirty="0"/>
              <a:t>system </a:t>
            </a:r>
            <a:r>
              <a:rPr lang="en-US" dirty="0" smtClean="0"/>
              <a:t>of public </a:t>
            </a:r>
            <a:r>
              <a:rPr lang="en-US" dirty="0"/>
              <a:t>schools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1600200"/>
            <a:ext cx="3429000" cy="4572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4811817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Six Guiding Principles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Washington State Board of Education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"/>
          </p:nvPr>
        </p:nvSpPr>
        <p:spPr>
          <a:xfrm>
            <a:off x="149352" y="1600200"/>
            <a:ext cx="8839200" cy="4465242"/>
          </a:xfrm>
          <a:noFill/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2400" dirty="0" smtClean="0"/>
              <a:t>Avoid </a:t>
            </a:r>
            <a:r>
              <a:rPr lang="en-US" sz="2400" dirty="0"/>
              <a:t>f</a:t>
            </a:r>
            <a:r>
              <a:rPr lang="en-US" sz="2400" dirty="0" smtClean="0"/>
              <a:t>urther delay.</a:t>
            </a:r>
            <a:endParaRPr lang="en-US" sz="2400" dirty="0"/>
          </a:p>
          <a:p>
            <a:pPr>
              <a:spcBef>
                <a:spcPts val="0"/>
              </a:spcBef>
            </a:pPr>
            <a:endParaRPr lang="en-US" sz="2400" dirty="0"/>
          </a:p>
          <a:p>
            <a:pPr>
              <a:spcBef>
                <a:spcPts val="0"/>
              </a:spcBef>
            </a:pPr>
            <a:r>
              <a:rPr lang="en-US" sz="2400" dirty="0" smtClean="0"/>
              <a:t>New </a:t>
            </a:r>
            <a:r>
              <a:rPr lang="en-US" sz="2400" dirty="0" smtClean="0"/>
              <a:t>revenue </a:t>
            </a:r>
            <a:r>
              <a:rPr lang="en-US" sz="2400" dirty="0" smtClean="0"/>
              <a:t>must be part </a:t>
            </a:r>
            <a:r>
              <a:rPr lang="en-US" sz="2400" dirty="0" smtClean="0"/>
              <a:t>of the solution.</a:t>
            </a:r>
            <a:endParaRPr lang="en-US" sz="2400" dirty="0"/>
          </a:p>
          <a:p>
            <a:pPr>
              <a:spcBef>
                <a:spcPts val="0"/>
              </a:spcBef>
            </a:pPr>
            <a:endParaRPr lang="en-US" sz="2400" dirty="0"/>
          </a:p>
          <a:p>
            <a:pPr>
              <a:spcBef>
                <a:spcPts val="0"/>
              </a:spcBef>
            </a:pPr>
            <a:r>
              <a:rPr lang="en-US" sz="2400" dirty="0" smtClean="0"/>
              <a:t>Don’t cut to </a:t>
            </a:r>
            <a:r>
              <a:rPr lang="en-US" sz="2400" dirty="0" smtClean="0"/>
              <a:t>compliance.</a:t>
            </a:r>
            <a:endParaRPr lang="en-US" sz="2400" dirty="0"/>
          </a:p>
          <a:p>
            <a:pPr>
              <a:spcBef>
                <a:spcPts val="0"/>
              </a:spcBef>
            </a:pPr>
            <a:endParaRPr lang="en-US" sz="2400" dirty="0"/>
          </a:p>
          <a:p>
            <a:pPr>
              <a:spcBef>
                <a:spcPts val="0"/>
              </a:spcBef>
            </a:pPr>
            <a:r>
              <a:rPr lang="en-US" sz="2400" dirty="0" smtClean="0"/>
              <a:t>“Drop the swap” -- What </a:t>
            </a:r>
            <a:r>
              <a:rPr lang="en-US" sz="2400" dirty="0"/>
              <a:t>is needed is not different dollars; what is needed is more dollars. </a:t>
            </a:r>
          </a:p>
          <a:p>
            <a:pPr>
              <a:spcBef>
                <a:spcPts val="0"/>
              </a:spcBef>
            </a:pPr>
            <a:endParaRPr lang="en-US" sz="2400" dirty="0"/>
          </a:p>
          <a:p>
            <a:pPr>
              <a:spcBef>
                <a:spcPts val="0"/>
              </a:spcBef>
            </a:pPr>
            <a:r>
              <a:rPr lang="en-US" sz="2400" dirty="0" smtClean="0"/>
              <a:t>Two-way </a:t>
            </a:r>
            <a:r>
              <a:rPr lang="en-US" sz="2400" dirty="0" smtClean="0"/>
              <a:t>accountability through the </a:t>
            </a:r>
            <a:r>
              <a:rPr lang="en-US" sz="2400" dirty="0" smtClean="0"/>
              <a:t>process.</a:t>
            </a:r>
            <a:endParaRPr lang="en-US" sz="2400" dirty="0"/>
          </a:p>
          <a:p>
            <a:pPr>
              <a:spcBef>
                <a:spcPts val="0"/>
              </a:spcBef>
            </a:pPr>
            <a:endParaRPr lang="en-US" sz="2400" dirty="0"/>
          </a:p>
          <a:p>
            <a:pPr>
              <a:spcBef>
                <a:spcPts val="0"/>
              </a:spcBef>
            </a:pPr>
            <a:r>
              <a:rPr lang="en-US" sz="2400" dirty="0" smtClean="0"/>
              <a:t>Be the </a:t>
            </a:r>
            <a:r>
              <a:rPr lang="en-US" sz="2400" dirty="0" smtClean="0"/>
              <a:t>best.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470870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Washington State Board of Education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4600" y="1527313"/>
            <a:ext cx="2581275" cy="248470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527313"/>
            <a:ext cx="2646851" cy="252115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3000" y="4230510"/>
            <a:ext cx="7186612" cy="207117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00200" y="228600"/>
            <a:ext cx="6096000" cy="72224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 rot="20406423">
            <a:off x="3429000" y="2055438"/>
            <a:ext cx="2438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uhaus 93" panose="04030905020B02020C02" pitchFamily="82" charset="0"/>
              </a:rPr>
              <a:t>Web Site Resources Available to You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uhaus 93" panose="04030905020B02020C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85633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Washington State Board of Education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endParaRPr lang="en-US" dirty="0" smtClean="0"/>
          </a:p>
          <a:p>
            <a:r>
              <a:rPr lang="en-US" dirty="0"/>
              <a:t>W</a:t>
            </a:r>
            <a:r>
              <a:rPr lang="en-US" dirty="0" smtClean="0"/>
              <a:t>ebsite:  </a:t>
            </a:r>
            <a:r>
              <a:rPr lang="en-US" dirty="0" smtClean="0">
                <a:solidFill>
                  <a:srgbClr val="0070C0"/>
                </a:solidFill>
              </a:rPr>
              <a:t>www.SBE.wa.gov</a:t>
            </a:r>
          </a:p>
          <a:p>
            <a:pPr lvl="8"/>
            <a:endParaRPr lang="en-US" dirty="0" smtClean="0">
              <a:solidFill>
                <a:srgbClr val="0070C0"/>
              </a:solidFill>
            </a:endParaRPr>
          </a:p>
          <a:p>
            <a:r>
              <a:rPr lang="en-US" dirty="0"/>
              <a:t>Blog:  </a:t>
            </a:r>
            <a:r>
              <a:rPr lang="en-US" dirty="0">
                <a:solidFill>
                  <a:srgbClr val="0070C0"/>
                </a:solidFill>
              </a:rPr>
              <a:t>w</a:t>
            </a:r>
            <a:r>
              <a:rPr lang="en-US" dirty="0" smtClean="0">
                <a:solidFill>
                  <a:srgbClr val="0070C0"/>
                </a:solidFill>
              </a:rPr>
              <a:t>ashingtonSBE.wordpress.com</a:t>
            </a:r>
          </a:p>
          <a:p>
            <a:pPr lvl="8"/>
            <a:endParaRPr lang="en-US" dirty="0">
              <a:solidFill>
                <a:srgbClr val="0070C0"/>
              </a:solidFill>
            </a:endParaRPr>
          </a:p>
          <a:p>
            <a:r>
              <a:rPr lang="en-US" dirty="0" smtClean="0"/>
              <a:t>Facebook:  </a:t>
            </a:r>
            <a:r>
              <a:rPr lang="en-US" dirty="0" smtClean="0">
                <a:solidFill>
                  <a:srgbClr val="0070C0"/>
                </a:solidFill>
              </a:rPr>
              <a:t>www.facebook.com/washingtonSBE</a:t>
            </a:r>
            <a:r>
              <a:rPr lang="en-US" dirty="0" smtClean="0"/>
              <a:t> </a:t>
            </a:r>
          </a:p>
          <a:p>
            <a:pPr lvl="8"/>
            <a:endParaRPr lang="en-US" dirty="0" smtClean="0"/>
          </a:p>
          <a:p>
            <a:r>
              <a:rPr lang="en-US" dirty="0" smtClean="0"/>
              <a:t>Twitter:  </a:t>
            </a:r>
            <a:r>
              <a:rPr lang="en-US" dirty="0" smtClean="0">
                <a:solidFill>
                  <a:srgbClr val="0070C0"/>
                </a:solidFill>
              </a:rPr>
              <a:t>www.twitter.com/wa_SBE</a:t>
            </a:r>
            <a:r>
              <a:rPr lang="en-US" dirty="0" smtClean="0"/>
              <a:t> </a:t>
            </a:r>
          </a:p>
          <a:p>
            <a:pPr lvl="8"/>
            <a:endParaRPr lang="en-US" dirty="0" smtClean="0"/>
          </a:p>
          <a:p>
            <a:r>
              <a:rPr lang="en-US" dirty="0" smtClean="0"/>
              <a:t>Email: </a:t>
            </a:r>
            <a:r>
              <a:rPr lang="en-US" dirty="0" smtClean="0">
                <a:solidFill>
                  <a:srgbClr val="0070C0"/>
                </a:solidFill>
              </a:rPr>
              <a:t>sbe@sbe.wa.gov</a:t>
            </a:r>
          </a:p>
          <a:p>
            <a:pPr marL="2194560" lvl="8" indent="0">
              <a:buNone/>
            </a:pPr>
            <a:endParaRPr lang="en-US" dirty="0">
              <a:solidFill>
                <a:srgbClr val="0070C0"/>
              </a:solidFill>
            </a:endParaRPr>
          </a:p>
          <a:p>
            <a:r>
              <a:rPr lang="en-US" dirty="0" smtClean="0"/>
              <a:t>Phone: 360-725-6025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219" y="228600"/>
            <a:ext cx="3090672" cy="204711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616543"/>
            <a:ext cx="2481072" cy="246866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4411145"/>
            <a:ext cx="2938272" cy="1955787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167539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Emerging Issues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Washington State Board of Education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lnSpc>
                <a:spcPct val="200000"/>
              </a:lnSpc>
            </a:pPr>
            <a:r>
              <a:rPr lang="en-US" dirty="0" smtClean="0"/>
              <a:t>Career and College Readiness</a:t>
            </a:r>
          </a:p>
          <a:p>
            <a:pPr>
              <a:lnSpc>
                <a:spcPct val="200000"/>
              </a:lnSpc>
            </a:pPr>
            <a:r>
              <a:rPr lang="en-US" dirty="0" smtClean="0"/>
              <a:t>School Accountability and Supports</a:t>
            </a:r>
          </a:p>
          <a:p>
            <a:pPr>
              <a:lnSpc>
                <a:spcPct val="200000"/>
              </a:lnSpc>
            </a:pPr>
            <a:r>
              <a:rPr lang="en-US" dirty="0" smtClean="0"/>
              <a:t>Legislative Priorities</a:t>
            </a:r>
          </a:p>
          <a:p>
            <a:pPr>
              <a:lnSpc>
                <a:spcPct val="200000"/>
              </a:lnSpc>
            </a:pPr>
            <a:r>
              <a:rPr lang="en-US" dirty="0" smtClean="0"/>
              <a:t>Opportunities to Work with the Board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1690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dirty="0" smtClean="0">
                <a:solidFill>
                  <a:srgbClr val="978360"/>
                </a:solidFill>
              </a:rPr>
              <a:t>SBE Near-Term Legislative Priorities</a:t>
            </a:r>
            <a:endParaRPr lang="en-US" altLang="en-US" dirty="0" smtClean="0">
              <a:solidFill>
                <a:srgbClr val="978360"/>
              </a:solidFill>
            </a:endParaRPr>
          </a:p>
        </p:txBody>
      </p:sp>
      <p:sp>
        <p:nvSpPr>
          <p:cNvPr id="18435" name="Footer Placeholder 2"/>
          <p:cNvSpPr>
            <a:spLocks noGrp="1"/>
          </p:cNvSpPr>
          <p:nvPr>
            <p:ph type="ftr" sz="quarter" idx="4294967295"/>
          </p:nvPr>
        </p:nvSpPr>
        <p:spPr bwMode="auto">
          <a:xfrm>
            <a:off x="914400" y="6410325"/>
            <a:ext cx="3581400" cy="366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AC956E"/>
              </a:buClr>
              <a:buSzPct val="70000"/>
              <a:buFont typeface="Wingdings 2" panose="05020102010507070707" pitchFamily="18" charset="2"/>
              <a:buChar char=""/>
              <a:defRPr sz="2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730E00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808DA9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424E5B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24E5B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24E5B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24E5B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24E5B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200" smtClean="0">
                <a:solidFill>
                  <a:schemeClr val="accent1"/>
                </a:solidFill>
                <a:latin typeface="Georgia" panose="02040502050405020303" pitchFamily="18" charset="0"/>
              </a:rPr>
              <a:t>Washington State Board of Education</a:t>
            </a:r>
          </a:p>
        </p:txBody>
      </p:sp>
      <p:sp>
        <p:nvSpPr>
          <p:cNvPr id="18436" name="Content Placeholder 3"/>
          <p:cNvSpPr>
            <a:spLocks noGrp="1"/>
          </p:cNvSpPr>
          <p:nvPr>
            <p:ph sz="quarter" idx="1"/>
          </p:nvPr>
        </p:nvSpPr>
        <p:spPr>
          <a:xfrm>
            <a:off x="301625" y="1524000"/>
            <a:ext cx="8504238" cy="4876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000" b="1" dirty="0" smtClean="0"/>
              <a:t>Ample Provision: </a:t>
            </a:r>
            <a:r>
              <a:rPr lang="en-US" altLang="en-US" sz="2000" dirty="0" smtClean="0"/>
              <a:t>Fully fund </a:t>
            </a:r>
            <a:r>
              <a:rPr lang="en-US" altLang="en-US" sz="2000" dirty="0" err="1" smtClean="0"/>
              <a:t>McCleary</a:t>
            </a:r>
            <a:r>
              <a:rPr lang="en-US" altLang="en-US" sz="2000" dirty="0" smtClean="0"/>
              <a:t>, without hurting early and higher Ed. or social services that help our families. SBE recognizes  this necessarily must include additional revenue.</a:t>
            </a:r>
          </a:p>
          <a:p>
            <a:pPr eaLnBrk="1" hangingPunct="1">
              <a:lnSpc>
                <a:spcPct val="90000"/>
              </a:lnSpc>
            </a:pPr>
            <a:endParaRPr lang="en-US" altLang="en-US" sz="1400" dirty="0" smtClean="0"/>
          </a:p>
          <a:p>
            <a:pPr eaLnBrk="1" hangingPunct="1">
              <a:lnSpc>
                <a:spcPct val="90000"/>
              </a:lnSpc>
            </a:pPr>
            <a:r>
              <a:rPr lang="en-US" altLang="en-US" sz="2000" b="1" dirty="0" smtClean="0"/>
              <a:t>ESEA Flexibility Waiver: </a:t>
            </a:r>
            <a:r>
              <a:rPr lang="en-US" altLang="en-US" sz="2000" dirty="0" smtClean="0"/>
              <a:t>Encourage needed action to restore Washington’s ESEA Flexibility Waiver and return control of federal funds to local districts. </a:t>
            </a:r>
          </a:p>
          <a:p>
            <a:pPr eaLnBrk="1" hangingPunct="1">
              <a:lnSpc>
                <a:spcPct val="90000"/>
              </a:lnSpc>
            </a:pPr>
            <a:endParaRPr lang="en-US" altLang="en-US" sz="1400" dirty="0" smtClean="0"/>
          </a:p>
          <a:p>
            <a:pPr eaLnBrk="1" hangingPunct="1">
              <a:lnSpc>
                <a:spcPct val="90000"/>
              </a:lnSpc>
            </a:pPr>
            <a:r>
              <a:rPr lang="en-US" altLang="en-US" sz="2000" b="1" dirty="0" smtClean="0"/>
              <a:t>Professional Learning for Educators: </a:t>
            </a:r>
            <a:r>
              <a:rPr lang="en-US" altLang="en-US" sz="2000" dirty="0" smtClean="0"/>
              <a:t>Incorporate a robust program of educator professional learning into the state’s program of basic education.  Seek funding 10 days PD.</a:t>
            </a:r>
          </a:p>
          <a:p>
            <a:pPr eaLnBrk="1" hangingPunct="1">
              <a:lnSpc>
                <a:spcPct val="90000"/>
              </a:lnSpc>
            </a:pPr>
            <a:endParaRPr lang="en-US" altLang="en-US" sz="1400" dirty="0" smtClean="0"/>
          </a:p>
          <a:p>
            <a:pPr eaLnBrk="1" hangingPunct="1">
              <a:lnSpc>
                <a:spcPct val="90000"/>
              </a:lnSpc>
            </a:pPr>
            <a:r>
              <a:rPr lang="en-US" altLang="en-US" sz="2000" b="1" dirty="0" smtClean="0"/>
              <a:t>Modify Career &amp; College Ready Exam Requirements: </a:t>
            </a:r>
            <a:r>
              <a:rPr lang="en-US" altLang="en-US" sz="2000" dirty="0" smtClean="0"/>
              <a:t>Streamline alternative assessments available for graduation. </a:t>
            </a:r>
          </a:p>
          <a:p>
            <a:pPr eaLnBrk="1" hangingPunct="1">
              <a:lnSpc>
                <a:spcPct val="90000"/>
              </a:lnSpc>
            </a:pPr>
            <a:endParaRPr lang="en-US" altLang="en-US" sz="1400" dirty="0" smtClean="0"/>
          </a:p>
          <a:p>
            <a:pPr eaLnBrk="1" hangingPunct="1">
              <a:lnSpc>
                <a:spcPct val="90000"/>
              </a:lnSpc>
            </a:pPr>
            <a:r>
              <a:rPr lang="en-US" altLang="en-US" sz="2000" b="1" dirty="0"/>
              <a:t>High School &amp; Beyond Plan: </a:t>
            </a:r>
            <a:r>
              <a:rPr lang="en-US" altLang="en-US" sz="2000" dirty="0"/>
              <a:t>Strengthen the High School and Beyond Plan (HSBP) for Washington’s students.</a:t>
            </a:r>
          </a:p>
          <a:p>
            <a:pPr eaLnBrk="1" hangingPunct="1">
              <a:lnSpc>
                <a:spcPct val="90000"/>
              </a:lnSpc>
            </a:pPr>
            <a:endParaRPr lang="en-US" altLang="en-US" sz="2300" dirty="0" smtClean="0"/>
          </a:p>
          <a:p>
            <a:pPr eaLnBrk="1" hangingPunct="1">
              <a:lnSpc>
                <a:spcPct val="90000"/>
              </a:lnSpc>
            </a:pPr>
            <a:endParaRPr lang="en-US" altLang="en-US" sz="2300" dirty="0" smtClean="0"/>
          </a:p>
          <a:p>
            <a:pPr eaLnBrk="1" hangingPunct="1">
              <a:lnSpc>
                <a:spcPct val="90000"/>
              </a:lnSpc>
            </a:pPr>
            <a:endParaRPr lang="en-US" altLang="en-US" sz="2300" dirty="0" smtClean="0"/>
          </a:p>
          <a:p>
            <a:pPr eaLnBrk="1" hangingPunct="1">
              <a:lnSpc>
                <a:spcPct val="90000"/>
              </a:lnSpc>
            </a:pPr>
            <a:endParaRPr lang="en-US" altLang="en-US" sz="2300" dirty="0" smtClean="0"/>
          </a:p>
          <a:p>
            <a:pPr eaLnBrk="1" hangingPunct="1">
              <a:lnSpc>
                <a:spcPct val="90000"/>
              </a:lnSpc>
            </a:pPr>
            <a:endParaRPr lang="en-US" altLang="en-US" sz="2300" dirty="0" smtClean="0"/>
          </a:p>
        </p:txBody>
      </p:sp>
    </p:spTree>
    <p:extLst>
      <p:ext uri="{BB962C8B-B14F-4D97-AF65-F5344CB8AC3E}">
        <p14:creationId xmlns:p14="http://schemas.microsoft.com/office/powerpoint/2010/main" val="3087639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Footer Placeholder 2"/>
          <p:cNvSpPr>
            <a:spLocks noGrp="1"/>
          </p:cNvSpPr>
          <p:nvPr>
            <p:ph type="ftr" sz="quarter" idx="4294967295"/>
          </p:nvPr>
        </p:nvSpPr>
        <p:spPr bwMode="auto">
          <a:xfrm>
            <a:off x="914400" y="6410325"/>
            <a:ext cx="3581400" cy="366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AC956E"/>
              </a:buClr>
              <a:buSzPct val="70000"/>
              <a:buFont typeface="Wingdings 2" panose="05020102010507070707" pitchFamily="18" charset="2"/>
              <a:buChar char=""/>
              <a:defRPr sz="2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730E00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808DA9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424E5B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24E5B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24E5B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24E5B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24E5B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200" dirty="0" smtClean="0">
                <a:solidFill>
                  <a:schemeClr val="accent1"/>
                </a:solidFill>
                <a:latin typeface="Georgia" panose="02040502050405020303" pitchFamily="18" charset="0"/>
              </a:rPr>
              <a:t>Washington State Board of Education</a:t>
            </a:r>
          </a:p>
        </p:txBody>
      </p:sp>
      <p:sp>
        <p:nvSpPr>
          <p:cNvPr id="20484" name="Content Placeholder 3"/>
          <p:cNvSpPr>
            <a:spLocks noGrp="1"/>
          </p:cNvSpPr>
          <p:nvPr>
            <p:ph sz="quarter" idx="1"/>
          </p:nvPr>
        </p:nvSpPr>
        <p:spPr>
          <a:xfrm>
            <a:off x="304800" y="1676400"/>
            <a:ext cx="8504238" cy="4572000"/>
          </a:xfrm>
        </p:spPr>
        <p:txBody>
          <a:bodyPr/>
          <a:lstStyle/>
          <a:p>
            <a:r>
              <a:rPr lang="en-US" altLang="en-US" dirty="0" smtClean="0"/>
              <a:t>Informal meetings before or after SBE board meetings </a:t>
            </a:r>
          </a:p>
          <a:p>
            <a:r>
              <a:rPr lang="en-US" altLang="en-US" dirty="0" smtClean="0"/>
              <a:t>Invite superintendents, school board members, legislators, advocates to learn what topics are most pressing in your district</a:t>
            </a:r>
          </a:p>
          <a:p>
            <a:r>
              <a:rPr lang="en-US" altLang="en-US" dirty="0" smtClean="0"/>
              <a:t>Eight held so far:  Yakima, Vancouver, Tumwater, Renton, Kennewick, Spokane (2), and Wenatchee</a:t>
            </a:r>
          </a:p>
          <a:p>
            <a:r>
              <a:rPr lang="en-US" altLang="en-US" dirty="0" smtClean="0"/>
              <a:t>Next community forum is November 12 in Vancouver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Community Forums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9724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Graduation Requirements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Washington State Board of Education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301752" y="3581400"/>
            <a:ext cx="8503920" cy="2819400"/>
          </a:xfrm>
        </p:spPr>
        <p:txBody>
          <a:bodyPr>
            <a:normAutofit/>
          </a:bodyPr>
          <a:lstStyle/>
          <a:p>
            <a:r>
              <a:rPr lang="en-US" dirty="0" smtClean="0"/>
              <a:t>Establish high school graduation requirements and equivalencies</a:t>
            </a:r>
          </a:p>
          <a:p>
            <a:r>
              <a:rPr lang="en-US" dirty="0" smtClean="0"/>
              <a:t>Grant extension for districts to implement 24 credits for one or two years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323844"/>
            <a:ext cx="8784830" cy="202895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029200" y="5105400"/>
            <a:ext cx="3581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2019 Graduation Requirements: </a:t>
            </a:r>
            <a:r>
              <a:rPr lang="en-US" dirty="0">
                <a:hlinkClick r:id="rId4"/>
              </a:rPr>
              <a:t>http://sbe.wa.gov/GradRequirements/ClassOf2019.php</a:t>
            </a:r>
            <a:r>
              <a:rPr lang="en-US" dirty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9011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67400" y="76200"/>
            <a:ext cx="3124200" cy="6195706"/>
          </a:xfrm>
          <a:solidFill>
            <a:schemeClr val="bg2"/>
          </a:solidFill>
        </p:spPr>
        <p:txBody>
          <a:bodyPr anchor="ctr">
            <a:noAutofit/>
          </a:bodyPr>
          <a:lstStyle/>
          <a:p>
            <a:r>
              <a:rPr lang="en-US" sz="2400" dirty="0" smtClean="0"/>
              <a:t>A Personalized Pathway Approach to the 24-Credit High School Diploma</a:t>
            </a:r>
            <a:endParaRPr lang="en-US" sz="24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Washington State Board of Education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30" y="135944"/>
            <a:ext cx="5852870" cy="624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9879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How Much Student Choice?</a:t>
            </a:r>
            <a:endParaRPr lang="en-US" sz="24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Washington State Board of Education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600200"/>
            <a:ext cx="6172200" cy="4716430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7215809" y="2286000"/>
            <a:ext cx="1597152" cy="2971800"/>
          </a:xfrm>
          <a:prstGeom prst="rect">
            <a:avLst/>
          </a:prstGeom>
        </p:spPr>
        <p:txBody>
          <a:bodyPr vert="horz" anchor="b">
            <a:normAutofit fontScale="92500" lnSpcReduction="10000"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3300" kern="1200">
                <a:solidFill>
                  <a:schemeClr val="accent3">
                    <a:shade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l"/>
            <a:r>
              <a:rPr lang="en-US" sz="1600" u="sng" dirty="0" smtClean="0"/>
              <a:t>Highlights:</a:t>
            </a:r>
          </a:p>
          <a:p>
            <a:pPr algn="l"/>
            <a:endParaRPr lang="en-US" sz="1600" dirty="0"/>
          </a:p>
          <a:p>
            <a:pPr algn="l"/>
            <a:r>
              <a:rPr lang="en-US" sz="1600" dirty="0" smtClean="0"/>
              <a:t>2 for 1 crediting</a:t>
            </a:r>
          </a:p>
          <a:p>
            <a:pPr algn="l"/>
            <a:endParaRPr lang="en-US" sz="1600" dirty="0" smtClean="0"/>
          </a:p>
          <a:p>
            <a:pPr algn="l"/>
            <a:r>
              <a:rPr lang="en-US" sz="1600" dirty="0" smtClean="0"/>
              <a:t>Competency-based crediting</a:t>
            </a:r>
          </a:p>
          <a:p>
            <a:pPr algn="l"/>
            <a:endParaRPr lang="en-US" sz="1600" dirty="0" smtClean="0"/>
          </a:p>
          <a:p>
            <a:pPr algn="l"/>
            <a:r>
              <a:rPr lang="en-US" sz="1600" dirty="0" smtClean="0"/>
              <a:t>CTE course equivalencies</a:t>
            </a:r>
          </a:p>
          <a:p>
            <a:pPr algn="l"/>
            <a:endParaRPr lang="en-US" sz="1600" dirty="0"/>
          </a:p>
          <a:p>
            <a:pPr algn="l"/>
            <a:r>
              <a:rPr lang="en-US" sz="1600" dirty="0" smtClean="0"/>
              <a:t>Algebra II no longer default 3</a:t>
            </a:r>
            <a:r>
              <a:rPr lang="en-US" sz="1600" baseline="30000" dirty="0" smtClean="0"/>
              <a:t>rd</a:t>
            </a:r>
            <a:r>
              <a:rPr lang="en-US" sz="1600" dirty="0" smtClean="0"/>
              <a:t> credit of math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755205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Washington State Board of Education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52401"/>
            <a:ext cx="6177911" cy="617220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330310" y="76200"/>
            <a:ext cx="2661289" cy="6195706"/>
          </a:xfrm>
          <a:solidFill>
            <a:schemeClr val="bg2"/>
          </a:solidFill>
        </p:spPr>
        <p:txBody>
          <a:bodyPr anchor="ctr">
            <a:noAutofit/>
          </a:bodyPr>
          <a:lstStyle/>
          <a:p>
            <a:r>
              <a:rPr lang="en-US" sz="2400" dirty="0" smtClean="0"/>
              <a:t>What Flexibility is There for Districts?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135716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01752" y="384048"/>
            <a:ext cx="8534400" cy="75895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Essential Elements of high-quality</a:t>
            </a:r>
            <a:br>
              <a:rPr lang="en-US" dirty="0" smtClean="0"/>
            </a:br>
            <a:r>
              <a:rPr lang="en-US" dirty="0" smtClean="0"/>
              <a:t>High School and Beyond Plans</a:t>
            </a:r>
            <a:endParaRPr lang="en-US" dirty="0"/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4835" y="1981200"/>
            <a:ext cx="8208233" cy="3655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739790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266</TotalTime>
  <Words>733</Words>
  <Application>Microsoft Office PowerPoint</Application>
  <PresentationFormat>On-screen Show (4:3)</PresentationFormat>
  <Paragraphs>126</Paragraphs>
  <Slides>18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MS PGothic</vt:lpstr>
      <vt:lpstr>Arial</vt:lpstr>
      <vt:lpstr>Bauhaus 93</vt:lpstr>
      <vt:lpstr>Calibri</vt:lpstr>
      <vt:lpstr>Georgia</vt:lpstr>
      <vt:lpstr>Wingdings</vt:lpstr>
      <vt:lpstr>Wingdings 2</vt:lpstr>
      <vt:lpstr>Civic</vt:lpstr>
      <vt:lpstr>Microsoft Excel 97-2003 Worksheet</vt:lpstr>
      <vt:lpstr>SBE Update to Educational Service District 112 </vt:lpstr>
      <vt:lpstr>Emerging Issues</vt:lpstr>
      <vt:lpstr>SBE Near-Term Legislative Priorities</vt:lpstr>
      <vt:lpstr>Community Forums</vt:lpstr>
      <vt:lpstr>Graduation Requirements</vt:lpstr>
      <vt:lpstr>A Personalized Pathway Approach to the 24-Credit High School Diploma</vt:lpstr>
      <vt:lpstr>How Much Student Choice?</vt:lpstr>
      <vt:lpstr>What Flexibility is There for Districts?</vt:lpstr>
      <vt:lpstr>Essential Elements of high-quality High School and Beyond Plans</vt:lpstr>
      <vt:lpstr>Graduation Cut-score on the 11th Grade SBAC</vt:lpstr>
      <vt:lpstr>Index Website</vt:lpstr>
      <vt:lpstr>Disaggregated Subgroup Performance</vt:lpstr>
      <vt:lpstr>Putting our shared educational challenges in perspective</vt:lpstr>
      <vt:lpstr>Transition to a Career- and College-Ready  Assessment System</vt:lpstr>
      <vt:lpstr>McCleary School Funding Resolution</vt:lpstr>
      <vt:lpstr>Six Guiding Principles</vt:lpstr>
      <vt:lpstr>PowerPoint Presentation</vt:lpstr>
      <vt:lpstr>Resources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Sarah Lane</dc:creator>
  <cp:lastModifiedBy>Parker Teed</cp:lastModifiedBy>
  <cp:revision>36</cp:revision>
  <dcterms:created xsi:type="dcterms:W3CDTF">2013-09-18T20:20:03Z</dcterms:created>
  <dcterms:modified xsi:type="dcterms:W3CDTF">2014-11-05T01:11:59Z</dcterms:modified>
</cp:coreProperties>
</file>