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72" r:id="rId5"/>
    <p:sldId id="271" r:id="rId6"/>
    <p:sldId id="318" r:id="rId7"/>
    <p:sldId id="283" r:id="rId8"/>
    <p:sldId id="321" r:id="rId9"/>
    <p:sldId id="320" r:id="rId10"/>
    <p:sldId id="319" r:id="rId11"/>
    <p:sldId id="322" r:id="rId12"/>
    <p:sldId id="323" r:id="rId13"/>
    <p:sldId id="325"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Liden" initials="SL" lastIdx="5" clrIdx="0">
    <p:extLst>
      <p:ext uri="{19B8F6BF-5375-455C-9EA6-DF929625EA0E}">
        <p15:presenceInfo xmlns:p15="http://schemas.microsoft.com/office/powerpoint/2012/main" userId="S-1-5-21-1606980848-1425521274-839522115-21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44A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95" autoAdjust="0"/>
    <p:restoredTop sz="94660"/>
  </p:normalViewPr>
  <p:slideViewPr>
    <p:cSldViewPr snapToGrid="0">
      <p:cViewPr varScale="1">
        <p:scale>
          <a:sx n="85" d="100"/>
          <a:sy n="85" d="100"/>
        </p:scale>
        <p:origin x="90" y="756"/>
      </p:cViewPr>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66" d="100"/>
          <a:sy n="66" d="100"/>
        </p:scale>
        <p:origin x="313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12B79E4-ABEE-48B5-934C-A05F18B350D0}" type="datetimeFigureOut">
              <a:rPr lang="en-US" smtClean="0"/>
              <a:t>2/26/2020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81032E-8435-4810-B872-D429860A9133}" type="slidenum">
              <a:rPr lang="en-US" smtClean="0"/>
              <a:t>‹#›</a:t>
            </a:fld>
            <a:endParaRPr lang="en-US" dirty="0"/>
          </a:p>
        </p:txBody>
      </p:sp>
    </p:spTree>
    <p:extLst>
      <p:ext uri="{BB962C8B-B14F-4D97-AF65-F5344CB8AC3E}">
        <p14:creationId xmlns:p14="http://schemas.microsoft.com/office/powerpoint/2010/main" val="157327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81032E-8435-4810-B872-D429860A9133}" type="slidenum">
              <a:rPr lang="en-US" smtClean="0"/>
              <a:t>3</a:t>
            </a:fld>
            <a:endParaRPr lang="en-US" dirty="0"/>
          </a:p>
        </p:txBody>
      </p:sp>
    </p:spTree>
    <p:extLst>
      <p:ext uri="{BB962C8B-B14F-4D97-AF65-F5344CB8AC3E}">
        <p14:creationId xmlns:p14="http://schemas.microsoft.com/office/powerpoint/2010/main" val="23158580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833E1F-3E66-524D-A1B0-BF899242A82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995" t="11124" r="4517" b="6048"/>
          <a:stretch/>
        </p:blipFill>
        <p:spPr>
          <a:xfrm>
            <a:off x="0" y="0"/>
            <a:ext cx="12192000" cy="6868909"/>
          </a:xfrm>
          <a:prstGeom prst="rect">
            <a:avLst/>
          </a:prstGeom>
        </p:spPr>
      </p:pic>
      <p:sp>
        <p:nvSpPr>
          <p:cNvPr id="2" name="Title 1"/>
          <p:cNvSpPr>
            <a:spLocks noGrp="1"/>
          </p:cNvSpPr>
          <p:nvPr>
            <p:ph type="ctrTitle"/>
          </p:nvPr>
        </p:nvSpPr>
        <p:spPr>
          <a:xfrm>
            <a:off x="1524000" y="704353"/>
            <a:ext cx="9144000" cy="2387600"/>
          </a:xfrm>
        </p:spPr>
        <p:txBody>
          <a:bodyPr anchor="b"/>
          <a:lstStyle>
            <a:lvl1pPr algn="ctr">
              <a:defRPr sz="6000" b="1"/>
            </a:lvl1pPr>
          </a:lstStyle>
          <a:p>
            <a:r>
              <a:rPr lang="en-US" dirty="0"/>
              <a:t>Click to edit Master title</a:t>
            </a:r>
          </a:p>
        </p:txBody>
      </p:sp>
      <p:sp>
        <p:nvSpPr>
          <p:cNvPr id="3" name="Subtitle 2"/>
          <p:cNvSpPr>
            <a:spLocks noGrp="1"/>
          </p:cNvSpPr>
          <p:nvPr>
            <p:ph type="subTitle" idx="1" hasCustomPrompt="1"/>
          </p:nvPr>
        </p:nvSpPr>
        <p:spPr>
          <a:xfrm>
            <a:off x="1524000" y="318402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for subtitle here</a:t>
            </a:r>
          </a:p>
        </p:txBody>
      </p:sp>
      <p:pic>
        <p:nvPicPr>
          <p:cNvPr id="6" name="Picture 5" descr="OSPI Logo">
            <a:extLst>
              <a:ext uri="{FF2B5EF4-FFF2-40B4-BE49-F238E27FC236}">
                <a16:creationId xmlns:a16="http://schemas.microsoft.com/office/drawing/2014/main" id="{AAC01360-7CB3-A644-AE82-50D615F347C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89262" y="74431"/>
            <a:ext cx="1428307" cy="1428307"/>
          </a:xfrm>
          <a:prstGeom prst="rect">
            <a:avLst/>
          </a:prstGeom>
        </p:spPr>
      </p:pic>
    </p:spTree>
    <p:extLst>
      <p:ext uri="{BB962C8B-B14F-4D97-AF65-F5344CB8AC3E}">
        <p14:creationId xmlns:p14="http://schemas.microsoft.com/office/powerpoint/2010/main" val="257499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HEX">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Click to edit Master title style but no more than two lines max </a:t>
            </a:r>
            <a:r>
              <a:rPr lang="en-US" dirty="0" err="1"/>
              <a:t>hgh</a:t>
            </a:r>
            <a:endParaRPr lang="en-US" dirty="0"/>
          </a:p>
        </p:txBody>
      </p:sp>
      <p:sp>
        <p:nvSpPr>
          <p:cNvPr id="3" name="Content Placeholder 2"/>
          <p:cNvSpPr>
            <a:spLocks noGrp="1"/>
          </p:cNvSpPr>
          <p:nvPr>
            <p:ph idx="1"/>
          </p:nvPr>
        </p:nvSpPr>
        <p:spPr>
          <a:xfrm>
            <a:off x="838200" y="1882775"/>
            <a:ext cx="10515600" cy="3927475"/>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7/30/2019</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Measuring Discipline Disparities</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256885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26422"/>
            <a:ext cx="12182052" cy="6620944"/>
          </a:xfrm>
          <a:prstGeom prst="rect">
            <a:avLst/>
          </a:prstGeom>
        </p:spPr>
      </p:pic>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Click to edit Master title style but no more than two lines max </a:t>
            </a:r>
            <a:r>
              <a:rPr lang="en-US" dirty="0" err="1"/>
              <a:t>hgh</a:t>
            </a:r>
            <a:endParaRPr lang="en-US" dirty="0"/>
          </a:p>
        </p:txBody>
      </p:sp>
      <p:sp>
        <p:nvSpPr>
          <p:cNvPr id="3" name="Content Placeholder 2"/>
          <p:cNvSpPr>
            <a:spLocks noGrp="1"/>
          </p:cNvSpPr>
          <p:nvPr>
            <p:ph idx="1"/>
          </p:nvPr>
        </p:nvSpPr>
        <p:spPr>
          <a:xfrm>
            <a:off x="838200" y="1882775"/>
            <a:ext cx="10515600" cy="3927475"/>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6" name="TextBox 5">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SECTION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78722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lank, no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Click to edit Master title style but no more than two lines max </a:t>
            </a:r>
            <a:r>
              <a:rPr lang="en-US" dirty="0" err="1"/>
              <a:t>hgh</a:t>
            </a:r>
            <a:endParaRPr lang="en-US" dirty="0"/>
          </a:p>
        </p:txBody>
      </p:sp>
      <p:sp>
        <p:nvSpPr>
          <p:cNvPr id="3" name="Content Placeholder 2"/>
          <p:cNvSpPr>
            <a:spLocks noGrp="1"/>
          </p:cNvSpPr>
          <p:nvPr>
            <p:ph idx="1"/>
          </p:nvPr>
        </p:nvSpPr>
        <p:spPr>
          <a:xfrm>
            <a:off x="838200" y="1882775"/>
            <a:ext cx="10515600" cy="3927475"/>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a:extLst>
              <a:ext uri="{FF2B5EF4-FFF2-40B4-BE49-F238E27FC236}">
                <a16:creationId xmlns:a16="http://schemas.microsoft.com/office/drawing/2014/main" id="{FBF7FD54-69B1-F147-9B2B-1E9F4A800D2E}"/>
              </a:ext>
            </a:extLst>
          </p:cNvPr>
          <p:cNvSpPr txBox="1"/>
          <p:nvPr userDrawn="1"/>
        </p:nvSpPr>
        <p:spPr>
          <a:xfrm>
            <a:off x="10377377" y="6339391"/>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302158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CF5A732-E668-BA40-A6A8-7647447DF2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6496" b="40177"/>
          <a:stretch/>
        </p:blipFill>
        <p:spPr>
          <a:xfrm>
            <a:off x="9505506" y="0"/>
            <a:ext cx="2686493" cy="407227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63635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8" name="TextBox 7">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052661"/>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052661"/>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SECTION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340674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10" name="TextBox 9">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36450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36450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SECTION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00606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10" name="TextBox 9">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SECTION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76316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10" name="TextBox 9">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SECTION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401765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76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6"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kern="1200">
          <a:solidFill>
            <a:schemeClr val="tx1"/>
          </a:solidFill>
          <a:latin typeface="Segoe UI Light" panose="020B0502040204020203" pitchFamily="34" charset="0"/>
          <a:ea typeface="+mj-ea"/>
          <a:cs typeface="Segoe UI Light"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CC3E-C3A0-D741-A1E4-9C41C6248D05}"/>
              </a:ext>
            </a:extLst>
          </p:cNvPr>
          <p:cNvSpPr>
            <a:spLocks noGrp="1"/>
          </p:cNvSpPr>
          <p:nvPr>
            <p:ph type="ctrTitle"/>
          </p:nvPr>
        </p:nvSpPr>
        <p:spPr/>
        <p:txBody>
          <a:bodyPr/>
          <a:lstStyle/>
          <a:p>
            <a:r>
              <a:rPr lang="en-US" dirty="0"/>
              <a:t>Measuring Discipline Disparities</a:t>
            </a:r>
          </a:p>
        </p:txBody>
      </p:sp>
      <p:sp>
        <p:nvSpPr>
          <p:cNvPr id="3" name="Subtitle 2">
            <a:extLst>
              <a:ext uri="{FF2B5EF4-FFF2-40B4-BE49-F238E27FC236}">
                <a16:creationId xmlns:a16="http://schemas.microsoft.com/office/drawing/2014/main" id="{2F70EFD7-1A35-414B-9579-82D9296B813E}"/>
              </a:ext>
            </a:extLst>
          </p:cNvPr>
          <p:cNvSpPr>
            <a:spLocks noGrp="1"/>
          </p:cNvSpPr>
          <p:nvPr>
            <p:ph type="subTitle" idx="1"/>
          </p:nvPr>
        </p:nvSpPr>
        <p:spPr/>
        <p:txBody>
          <a:bodyPr/>
          <a:lstStyle/>
          <a:p>
            <a:r>
              <a:rPr lang="en-US" dirty="0"/>
              <a:t>Mark McKechnie, MSW</a:t>
            </a:r>
          </a:p>
          <a:p>
            <a:r>
              <a:rPr lang="en-US" dirty="0"/>
              <a:t>Senior Consultant on Equity in Student Discipline</a:t>
            </a:r>
          </a:p>
          <a:p>
            <a:r>
              <a:rPr lang="en-US" dirty="0"/>
              <a:t>Center for the Improvement of Student Learning</a:t>
            </a:r>
          </a:p>
        </p:txBody>
      </p:sp>
      <p:sp>
        <p:nvSpPr>
          <p:cNvPr id="4" name="Title 4">
            <a:extLst>
              <a:ext uri="{FF2B5EF4-FFF2-40B4-BE49-F238E27FC236}">
                <a16:creationId xmlns:a16="http://schemas.microsoft.com/office/drawing/2014/main" id="{EEC2653B-09B9-2F4B-BFD1-78702681655A}"/>
              </a:ext>
            </a:extLst>
          </p:cNvPr>
          <p:cNvSpPr txBox="1">
            <a:spLocks/>
          </p:cNvSpPr>
          <p:nvPr/>
        </p:nvSpPr>
        <p:spPr>
          <a:xfrm>
            <a:off x="0" y="5822335"/>
            <a:ext cx="12192000" cy="5645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0" kern="1200">
                <a:solidFill>
                  <a:schemeClr val="tx1"/>
                </a:solidFill>
                <a:latin typeface="Segoe UI Light" panose="020B0502040204020203" pitchFamily="34" charset="0"/>
                <a:ea typeface="+mj-ea"/>
                <a:cs typeface="Segoe UI Light" panose="020B0502040204020203" pitchFamily="34" charset="0"/>
              </a:defRPr>
            </a:lvl1pPr>
          </a:lstStyle>
          <a:p>
            <a:r>
              <a:rPr lang="en-US" sz="3200" b="1" dirty="0"/>
              <a:t>Office of Superintendent of Public Instruction</a:t>
            </a:r>
          </a:p>
        </p:txBody>
      </p:sp>
      <p:sp>
        <p:nvSpPr>
          <p:cNvPr id="5" name="Subtitle 5">
            <a:extLst>
              <a:ext uri="{FF2B5EF4-FFF2-40B4-BE49-F238E27FC236}">
                <a16:creationId xmlns:a16="http://schemas.microsoft.com/office/drawing/2014/main" id="{564D0AD3-C11C-FE46-A133-7DBA0BD9443F}"/>
              </a:ext>
            </a:extLst>
          </p:cNvPr>
          <p:cNvSpPr txBox="1">
            <a:spLocks/>
          </p:cNvSpPr>
          <p:nvPr/>
        </p:nvSpPr>
        <p:spPr>
          <a:xfrm>
            <a:off x="1524000" y="6426195"/>
            <a:ext cx="9144000" cy="4230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alatino Linotype" panose="02040502050505030304"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Palatino Linotype" panose="02040502050505030304" pitchFamily="18"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Chris Reykdal, State Superintendent</a:t>
            </a:r>
          </a:p>
        </p:txBody>
      </p:sp>
    </p:spTree>
    <p:extLst>
      <p:ext uri="{BB962C8B-B14F-4D97-AF65-F5344CB8AC3E}">
        <p14:creationId xmlns:p14="http://schemas.microsoft.com/office/powerpoint/2010/main" val="2841805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4A60C-05DD-4ACA-8122-ADB5F67423F0}"/>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1305A47D-693F-482C-B792-7D4B84FA9B21}"/>
              </a:ext>
            </a:extLst>
          </p:cNvPr>
          <p:cNvSpPr>
            <a:spLocks noGrp="1"/>
          </p:cNvSpPr>
          <p:nvPr>
            <p:ph idx="1"/>
          </p:nvPr>
        </p:nvSpPr>
        <p:spPr>
          <a:xfrm>
            <a:off x="838200" y="1589103"/>
            <a:ext cx="10515600" cy="4287914"/>
          </a:xfrm>
        </p:spPr>
        <p:txBody>
          <a:bodyPr>
            <a:normAutofit lnSpcReduction="10000"/>
          </a:bodyPr>
          <a:lstStyle/>
          <a:p>
            <a:r>
              <a:rPr lang="en-US" dirty="0"/>
              <a:t>Disaggregated exclusion rates are necessary to identify disparities.</a:t>
            </a:r>
          </a:p>
          <a:p>
            <a:r>
              <a:rPr lang="en-US" dirty="0"/>
              <a:t>Composite Indices, Risk Ratios and Relative Rates are each commonly used measures of disproportionality.</a:t>
            </a:r>
          </a:p>
          <a:p>
            <a:r>
              <a:rPr lang="en-US" dirty="0"/>
              <a:t>Risk ratios and composite indices may be favored because they don’t single out one group, but they are more complicated to calculate and less intuitive as to what they represent.</a:t>
            </a:r>
          </a:p>
          <a:p>
            <a:r>
              <a:rPr lang="en-US" dirty="0"/>
              <a:t>Relative rates use one group as the denominator, so the other groups rates are compared to a fixed reference, and the meaning may be more intuitive (and easier to describe).</a:t>
            </a:r>
          </a:p>
          <a:p>
            <a:endParaRPr lang="en-US" dirty="0"/>
          </a:p>
        </p:txBody>
      </p:sp>
    </p:spTree>
    <p:extLst>
      <p:ext uri="{BB962C8B-B14F-4D97-AF65-F5344CB8AC3E}">
        <p14:creationId xmlns:p14="http://schemas.microsoft.com/office/powerpoint/2010/main" val="296798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Equity in School Discipline</a:t>
            </a:r>
          </a:p>
        </p:txBody>
      </p:sp>
      <p:sp>
        <p:nvSpPr>
          <p:cNvPr id="10" name="Content Placeholder 9"/>
          <p:cNvSpPr>
            <a:spLocks noGrp="1"/>
          </p:cNvSpPr>
          <p:nvPr>
            <p:ph idx="1"/>
          </p:nvPr>
        </p:nvSpPr>
        <p:spPr/>
        <p:txBody>
          <a:bodyPr>
            <a:normAutofit fontScale="92500" lnSpcReduction="10000"/>
          </a:bodyPr>
          <a:lstStyle/>
          <a:p>
            <a:pPr marL="0" indent="0">
              <a:buNone/>
            </a:pPr>
            <a:r>
              <a:rPr lang="en-US" dirty="0"/>
              <a:t>This program is a collaboration between the Center for the Improvement of Student Learning and the Office of Equity and Civil Rights to provide technical assistance directly to Washington districts in order to reduce the disparate discipline of overrepresented student groups based upon: </a:t>
            </a:r>
          </a:p>
          <a:p>
            <a:r>
              <a:rPr lang="en-US" dirty="0"/>
              <a:t>Race/ethnicity</a:t>
            </a:r>
          </a:p>
          <a:p>
            <a:r>
              <a:rPr lang="en-US" dirty="0"/>
              <a:t>Disability status</a:t>
            </a:r>
          </a:p>
          <a:p>
            <a:r>
              <a:rPr lang="en-US" dirty="0"/>
              <a:t>Poverty</a:t>
            </a:r>
          </a:p>
          <a:p>
            <a:r>
              <a:rPr lang="en-US" dirty="0"/>
              <a:t>Housing Instability</a:t>
            </a:r>
          </a:p>
          <a:p>
            <a:r>
              <a:rPr lang="en-US" dirty="0"/>
              <a:t>And other factors</a:t>
            </a:r>
          </a:p>
        </p:txBody>
      </p:sp>
    </p:spTree>
    <p:extLst>
      <p:ext uri="{BB962C8B-B14F-4D97-AF65-F5344CB8AC3E}">
        <p14:creationId xmlns:p14="http://schemas.microsoft.com/office/powerpoint/2010/main" val="3078552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422275"/>
            <a:ext cx="10515600" cy="984653"/>
          </a:xfrm>
        </p:spPr>
        <p:txBody>
          <a:bodyPr/>
          <a:lstStyle/>
          <a:p>
            <a:r>
              <a:rPr lang="en-US" dirty="0"/>
              <a:t>Context: Students Excluded Statewide</a:t>
            </a:r>
          </a:p>
        </p:txBody>
      </p:sp>
      <p:graphicFrame>
        <p:nvGraphicFramePr>
          <p:cNvPr id="2" name="Table 1" descr="Students Excluded Statewide&#10;&#10;Student population excluded by year&#10;&#10;Chart shows percentage of students excluded between 2014 and 2018, range is 3.6% to 3.8%" title="Context: Students Excluded Statewide">
            <a:extLst>
              <a:ext uri="{FF2B5EF4-FFF2-40B4-BE49-F238E27FC236}">
                <a16:creationId xmlns:a16="http://schemas.microsoft.com/office/drawing/2014/main" id="{AB2B5FA1-95C7-4164-BAD3-BBAD1B5CB1CA}"/>
              </a:ext>
            </a:extLst>
          </p:cNvPr>
          <p:cNvGraphicFramePr>
            <a:graphicFrameLocks noGrp="1"/>
          </p:cNvGraphicFramePr>
          <p:nvPr>
            <p:extLst>
              <p:ext uri="{D42A27DB-BD31-4B8C-83A1-F6EECF244321}">
                <p14:modId xmlns:p14="http://schemas.microsoft.com/office/powerpoint/2010/main" val="930855579"/>
              </p:ext>
            </p:extLst>
          </p:nvPr>
        </p:nvGraphicFramePr>
        <p:xfrm>
          <a:off x="913414" y="1893358"/>
          <a:ext cx="8772123" cy="2914355"/>
        </p:xfrm>
        <a:graphic>
          <a:graphicData uri="http://schemas.openxmlformats.org/drawingml/2006/table">
            <a:tbl>
              <a:tblPr firstRow="1" firstCol="1" bandRow="1">
                <a:tableStyleId>{3B4B98B0-60AC-42C2-AFA5-B58CD77FA1E5}</a:tableStyleId>
              </a:tblPr>
              <a:tblGrid>
                <a:gridCol w="2924041">
                  <a:extLst>
                    <a:ext uri="{9D8B030D-6E8A-4147-A177-3AD203B41FA5}">
                      <a16:colId xmlns:a16="http://schemas.microsoft.com/office/drawing/2014/main" val="710836967"/>
                    </a:ext>
                  </a:extLst>
                </a:gridCol>
                <a:gridCol w="2924041">
                  <a:extLst>
                    <a:ext uri="{9D8B030D-6E8A-4147-A177-3AD203B41FA5}">
                      <a16:colId xmlns:a16="http://schemas.microsoft.com/office/drawing/2014/main" val="4094883239"/>
                    </a:ext>
                  </a:extLst>
                </a:gridCol>
                <a:gridCol w="2924041">
                  <a:extLst>
                    <a:ext uri="{9D8B030D-6E8A-4147-A177-3AD203B41FA5}">
                      <a16:colId xmlns:a16="http://schemas.microsoft.com/office/drawing/2014/main" val="737623297"/>
                    </a:ext>
                  </a:extLst>
                </a:gridCol>
              </a:tblGrid>
              <a:tr h="582871">
                <a:tc>
                  <a:txBody>
                    <a:bodyPr/>
                    <a:lstStyle/>
                    <a:p>
                      <a:r>
                        <a:rPr lang="en-US" sz="2000" dirty="0"/>
                        <a:t>Year</a:t>
                      </a:r>
                    </a:p>
                  </a:txBody>
                  <a:tcPr/>
                </a:tc>
                <a:tc>
                  <a:txBody>
                    <a:bodyPr/>
                    <a:lstStyle/>
                    <a:p>
                      <a:r>
                        <a:rPr lang="en-US" sz="2000" dirty="0"/>
                        <a:t>Students Excluded</a:t>
                      </a:r>
                    </a:p>
                  </a:txBody>
                  <a:tcPr/>
                </a:tc>
                <a:tc>
                  <a:txBody>
                    <a:bodyPr/>
                    <a:lstStyle/>
                    <a:p>
                      <a:r>
                        <a:rPr lang="en-US" sz="2000" dirty="0"/>
                        <a:t>Percentage Excluded</a:t>
                      </a:r>
                    </a:p>
                  </a:txBody>
                  <a:tcPr/>
                </a:tc>
                <a:extLst>
                  <a:ext uri="{0D108BD9-81ED-4DB2-BD59-A6C34878D82A}">
                    <a16:rowId xmlns:a16="http://schemas.microsoft.com/office/drawing/2014/main" val="1697626894"/>
                  </a:ext>
                </a:extLst>
              </a:tr>
              <a:tr h="582871">
                <a:tc>
                  <a:txBody>
                    <a:bodyPr/>
                    <a:lstStyle/>
                    <a:p>
                      <a:r>
                        <a:rPr lang="en-US" sz="3200" dirty="0"/>
                        <a:t>2014-15</a:t>
                      </a:r>
                    </a:p>
                  </a:txBody>
                  <a:tcPr/>
                </a:tc>
                <a:tc>
                  <a:txBody>
                    <a:bodyPr/>
                    <a:lstStyle/>
                    <a:p>
                      <a:r>
                        <a:rPr lang="en-US" sz="3200" dirty="0"/>
                        <a:t>44,792</a:t>
                      </a:r>
                    </a:p>
                  </a:txBody>
                  <a:tcPr/>
                </a:tc>
                <a:tc>
                  <a:txBody>
                    <a:bodyPr/>
                    <a:lstStyle/>
                    <a:p>
                      <a:r>
                        <a:rPr lang="en-US" sz="3200" dirty="0"/>
                        <a:t>4.1%</a:t>
                      </a:r>
                    </a:p>
                  </a:txBody>
                  <a:tcPr/>
                </a:tc>
                <a:extLst>
                  <a:ext uri="{0D108BD9-81ED-4DB2-BD59-A6C34878D82A}">
                    <a16:rowId xmlns:a16="http://schemas.microsoft.com/office/drawing/2014/main" val="3928228261"/>
                  </a:ext>
                </a:extLst>
              </a:tr>
              <a:tr h="582871">
                <a:tc>
                  <a:txBody>
                    <a:bodyPr/>
                    <a:lstStyle/>
                    <a:p>
                      <a:r>
                        <a:rPr lang="en-US" sz="3200" dirty="0"/>
                        <a:t>2015-16</a:t>
                      </a:r>
                    </a:p>
                  </a:txBody>
                  <a:tcPr/>
                </a:tc>
                <a:tc>
                  <a:txBody>
                    <a:bodyPr/>
                    <a:lstStyle/>
                    <a:p>
                      <a:r>
                        <a:rPr lang="en-US" sz="3200" dirty="0"/>
                        <a:t>42,839</a:t>
                      </a:r>
                    </a:p>
                  </a:txBody>
                  <a:tcPr/>
                </a:tc>
                <a:tc>
                  <a:txBody>
                    <a:bodyPr/>
                    <a:lstStyle/>
                    <a:p>
                      <a:r>
                        <a:rPr lang="en-US" sz="3200" dirty="0"/>
                        <a:t>3.8%</a:t>
                      </a:r>
                    </a:p>
                  </a:txBody>
                  <a:tcPr/>
                </a:tc>
                <a:extLst>
                  <a:ext uri="{0D108BD9-81ED-4DB2-BD59-A6C34878D82A}">
                    <a16:rowId xmlns:a16="http://schemas.microsoft.com/office/drawing/2014/main" val="3505166983"/>
                  </a:ext>
                </a:extLst>
              </a:tr>
              <a:tr h="582871">
                <a:tc>
                  <a:txBody>
                    <a:bodyPr/>
                    <a:lstStyle/>
                    <a:p>
                      <a:r>
                        <a:rPr lang="en-US" sz="3200" dirty="0"/>
                        <a:t>2016-17</a:t>
                      </a:r>
                    </a:p>
                  </a:txBody>
                  <a:tcPr/>
                </a:tc>
                <a:tc>
                  <a:txBody>
                    <a:bodyPr/>
                    <a:lstStyle/>
                    <a:p>
                      <a:r>
                        <a:rPr lang="en-US" sz="3200" dirty="0"/>
                        <a:t>42,247</a:t>
                      </a:r>
                    </a:p>
                  </a:txBody>
                  <a:tcPr/>
                </a:tc>
                <a:tc>
                  <a:txBody>
                    <a:bodyPr/>
                    <a:lstStyle/>
                    <a:p>
                      <a:r>
                        <a:rPr lang="en-US" sz="3200" dirty="0"/>
                        <a:t>3.8%</a:t>
                      </a:r>
                    </a:p>
                  </a:txBody>
                  <a:tcPr/>
                </a:tc>
                <a:extLst>
                  <a:ext uri="{0D108BD9-81ED-4DB2-BD59-A6C34878D82A}">
                    <a16:rowId xmlns:a16="http://schemas.microsoft.com/office/drawing/2014/main" val="1420434409"/>
                  </a:ext>
                </a:extLst>
              </a:tr>
              <a:tr h="582871">
                <a:tc>
                  <a:txBody>
                    <a:bodyPr/>
                    <a:lstStyle/>
                    <a:p>
                      <a:r>
                        <a:rPr lang="en-US" sz="3200" dirty="0"/>
                        <a:t>2017-18</a:t>
                      </a:r>
                    </a:p>
                  </a:txBody>
                  <a:tcPr/>
                </a:tc>
                <a:tc>
                  <a:txBody>
                    <a:bodyPr/>
                    <a:lstStyle/>
                    <a:p>
                      <a:r>
                        <a:rPr lang="en-US" sz="3200" dirty="0"/>
                        <a:t>46,135</a:t>
                      </a:r>
                    </a:p>
                  </a:txBody>
                  <a:tcPr/>
                </a:tc>
                <a:tc>
                  <a:txBody>
                    <a:bodyPr/>
                    <a:lstStyle/>
                    <a:p>
                      <a:r>
                        <a:rPr lang="en-US" sz="3200" dirty="0"/>
                        <a:t>4.1%</a:t>
                      </a:r>
                    </a:p>
                  </a:txBody>
                  <a:tcPr/>
                </a:tc>
                <a:extLst>
                  <a:ext uri="{0D108BD9-81ED-4DB2-BD59-A6C34878D82A}">
                    <a16:rowId xmlns:a16="http://schemas.microsoft.com/office/drawing/2014/main" val="2090426849"/>
                  </a:ext>
                </a:extLst>
              </a:tr>
            </a:tbl>
          </a:graphicData>
        </a:graphic>
      </p:graphicFrame>
      <p:sp>
        <p:nvSpPr>
          <p:cNvPr id="10" name="Content Placeholder 9"/>
          <p:cNvSpPr>
            <a:spLocks noGrp="1"/>
          </p:cNvSpPr>
          <p:nvPr>
            <p:ph idx="1"/>
          </p:nvPr>
        </p:nvSpPr>
        <p:spPr>
          <a:xfrm>
            <a:off x="838200" y="1305018"/>
            <a:ext cx="10515600" cy="4705166"/>
          </a:xfrm>
        </p:spPr>
        <p:txBody>
          <a:bodyPr>
            <a:normAutofit lnSpcReduction="10000"/>
          </a:bodyPr>
          <a:lstStyle/>
          <a:p>
            <a:pPr marL="0" indent="0">
              <a:buNone/>
            </a:pPr>
            <a:r>
              <a:rPr lang="en-US" sz="2400" dirty="0"/>
              <a:t>Student Population excluded by year:</a:t>
            </a:r>
          </a:p>
          <a:p>
            <a:pPr marL="0" indent="0">
              <a:buNone/>
            </a:pPr>
            <a:endParaRPr lang="en-US" dirty="0"/>
          </a:p>
          <a:p>
            <a:pPr marL="0" indent="0" algn="ctr">
              <a:buNone/>
            </a:pPr>
            <a:endParaRPr lang="en-US" sz="3600" dirty="0">
              <a:effectLst>
                <a:outerShdw blurRad="38100" dist="38100" dir="2700000" algn="tl">
                  <a:srgbClr val="000000">
                    <a:alpha val="43137"/>
                  </a:srgbClr>
                </a:outerShdw>
              </a:effectLst>
            </a:endParaRPr>
          </a:p>
          <a:p>
            <a:pPr marL="0" indent="0" algn="ctr">
              <a:buNone/>
            </a:pPr>
            <a:endParaRPr lang="en-US" sz="3600" dirty="0">
              <a:effectLst>
                <a:outerShdw blurRad="38100" dist="38100" dir="2700000" algn="tl">
                  <a:srgbClr val="000000">
                    <a:alpha val="43137"/>
                  </a:srgbClr>
                </a:outerShdw>
              </a:effectLst>
            </a:endParaRPr>
          </a:p>
          <a:p>
            <a:pPr marL="0" indent="0" algn="ctr">
              <a:buNone/>
            </a:pPr>
            <a:endParaRPr lang="en-US" sz="3600" dirty="0">
              <a:effectLst>
                <a:outerShdw blurRad="38100" dist="38100" dir="2700000" algn="tl">
                  <a:srgbClr val="000000">
                    <a:alpha val="43137"/>
                  </a:srgbClr>
                </a:outerShdw>
              </a:effectLst>
            </a:endParaRPr>
          </a:p>
          <a:p>
            <a:pPr marL="0" indent="0" algn="ctr">
              <a:buNone/>
            </a:pPr>
            <a:endParaRPr lang="en-US" sz="3600" dirty="0">
              <a:effectLst>
                <a:outerShdw blurRad="38100" dist="38100" dir="2700000" algn="tl">
                  <a:srgbClr val="000000">
                    <a:alpha val="43137"/>
                  </a:srgbClr>
                </a:outerShdw>
              </a:effectLst>
            </a:endParaRPr>
          </a:p>
          <a:p>
            <a:pPr marL="0" indent="0" algn="ctr">
              <a:buNone/>
            </a:pPr>
            <a:endParaRPr lang="en-US" sz="3600" dirty="0">
              <a:effectLst>
                <a:outerShdw blurRad="38100" dist="38100" dir="2700000" algn="tl">
                  <a:srgbClr val="000000">
                    <a:alpha val="43137"/>
                  </a:srgbClr>
                </a:outerShdw>
              </a:effectLst>
            </a:endParaRPr>
          </a:p>
          <a:p>
            <a:pPr marL="0" indent="0">
              <a:buNone/>
            </a:pPr>
            <a:endParaRPr lang="en-US" sz="2000" dirty="0"/>
          </a:p>
          <a:p>
            <a:pPr marL="0" indent="0">
              <a:buNone/>
            </a:pPr>
            <a:r>
              <a:rPr lang="en-US" sz="1800" dirty="0"/>
              <a:t>Includes Short-Term Suspension (SS), Long-Term Suspension (LS), Emergency Expulsion (EE) and Expulsion (EX)</a:t>
            </a:r>
            <a:endParaRPr lang="en-US" sz="1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383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There are four common measures to examine discipline data disaggregated by student group</a:t>
            </a:r>
          </a:p>
        </p:txBody>
      </p:sp>
      <p:sp>
        <p:nvSpPr>
          <p:cNvPr id="10" name="Content Placeholder 9"/>
          <p:cNvSpPr>
            <a:spLocks noGrp="1"/>
          </p:cNvSpPr>
          <p:nvPr>
            <p:ph idx="1"/>
          </p:nvPr>
        </p:nvSpPr>
        <p:spPr/>
        <p:txBody>
          <a:bodyPr>
            <a:normAutofit/>
          </a:bodyPr>
          <a:lstStyle/>
          <a:p>
            <a:r>
              <a:rPr lang="en-US" sz="4000" dirty="0"/>
              <a:t>Exclusion Rate (provides the basis for the other three)</a:t>
            </a:r>
          </a:p>
          <a:p>
            <a:r>
              <a:rPr lang="en-US" sz="4000" dirty="0"/>
              <a:t>Composition Index</a:t>
            </a:r>
          </a:p>
          <a:p>
            <a:r>
              <a:rPr lang="en-US" sz="4000" dirty="0"/>
              <a:t>Risk Ratio</a:t>
            </a:r>
          </a:p>
          <a:p>
            <a:r>
              <a:rPr lang="en-US" sz="4000" dirty="0"/>
              <a:t>Relative Rate</a:t>
            </a:r>
          </a:p>
          <a:p>
            <a:pPr marL="0" indent="0">
              <a:buNone/>
            </a:pPr>
            <a:r>
              <a:rPr lang="en-US" sz="2400" dirty="0"/>
              <a:t>(note: The Relative Rate is sometimes considered one type of Risk Ratio)</a:t>
            </a:r>
            <a:endParaRPr lang="en-US" sz="2000" dirty="0"/>
          </a:p>
        </p:txBody>
      </p:sp>
    </p:spTree>
    <p:extLst>
      <p:ext uri="{BB962C8B-B14F-4D97-AF65-F5344CB8AC3E}">
        <p14:creationId xmlns:p14="http://schemas.microsoft.com/office/powerpoint/2010/main" val="126651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Exclusion Rate</a:t>
            </a:r>
          </a:p>
        </p:txBody>
      </p:sp>
      <p:sp>
        <p:nvSpPr>
          <p:cNvPr id="10" name="Content Placeholder 9"/>
          <p:cNvSpPr>
            <a:spLocks noGrp="1"/>
          </p:cNvSpPr>
          <p:nvPr>
            <p:ph idx="1"/>
          </p:nvPr>
        </p:nvSpPr>
        <p:spPr>
          <a:xfrm>
            <a:off x="550415" y="1882775"/>
            <a:ext cx="10999433" cy="3927475"/>
          </a:xfrm>
        </p:spPr>
        <p:txBody>
          <a:bodyPr/>
          <a:lstStyle/>
          <a:p>
            <a:r>
              <a:rPr lang="en-US" dirty="0"/>
              <a:t>Exclusion rate = </a:t>
            </a:r>
            <a:r>
              <a:rPr lang="en-US" b="1" dirty="0"/>
              <a:t># of students excluded ÷ # of students enrolled</a:t>
            </a:r>
          </a:p>
          <a:p>
            <a:r>
              <a:rPr lang="en-US" dirty="0"/>
              <a:t>The total exclusion rate counts students who have been excluded through any of the four types of school exclusion:</a:t>
            </a:r>
          </a:p>
          <a:p>
            <a:pPr lvl="1"/>
            <a:r>
              <a:rPr lang="en-US" dirty="0"/>
              <a:t>Short-term Suspension (SS): ten days or less</a:t>
            </a:r>
          </a:p>
          <a:p>
            <a:pPr lvl="1"/>
            <a:r>
              <a:rPr lang="en-US" dirty="0"/>
              <a:t>Long-term Suspension (LS): up to one school term</a:t>
            </a:r>
          </a:p>
          <a:p>
            <a:pPr lvl="1"/>
            <a:r>
              <a:rPr lang="en-US" dirty="0"/>
              <a:t>Expulsion (EX): up to one school term, or up to one calendar years in limited circumstances</a:t>
            </a:r>
          </a:p>
          <a:p>
            <a:pPr lvl="1"/>
            <a:r>
              <a:rPr lang="en-US" dirty="0"/>
              <a:t>Emergency Expulsion (EE): up to 10 days</a:t>
            </a:r>
          </a:p>
        </p:txBody>
      </p:sp>
    </p:spTree>
    <p:extLst>
      <p:ext uri="{BB962C8B-B14F-4D97-AF65-F5344CB8AC3E}">
        <p14:creationId xmlns:p14="http://schemas.microsoft.com/office/powerpoint/2010/main" val="2821381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Composite Index</a:t>
            </a:r>
          </a:p>
        </p:txBody>
      </p:sp>
      <p:sp>
        <p:nvSpPr>
          <p:cNvPr id="10" name="Content Placeholder 9"/>
          <p:cNvSpPr>
            <a:spLocks noGrp="1"/>
          </p:cNvSpPr>
          <p:nvPr>
            <p:ph idx="1"/>
          </p:nvPr>
        </p:nvSpPr>
        <p:spPr/>
        <p:txBody>
          <a:bodyPr/>
          <a:lstStyle/>
          <a:p>
            <a:pPr marL="0" indent="0">
              <a:buNone/>
            </a:pPr>
            <a:r>
              <a:rPr lang="en-US" dirty="0"/>
              <a:t>Compares the Exclusion Rate for one Group to the Enrollment % of the same group</a:t>
            </a:r>
          </a:p>
          <a:p>
            <a:pPr marL="0" indent="0">
              <a:buNone/>
            </a:pPr>
            <a:endParaRPr lang="en-US" dirty="0"/>
          </a:p>
          <a:p>
            <a:pPr marL="0" indent="0">
              <a:buNone/>
            </a:pPr>
            <a:r>
              <a:rPr lang="en-US" b="1" dirty="0"/>
              <a:t>Composite Index (example) =</a:t>
            </a:r>
          </a:p>
          <a:p>
            <a:pPr marL="0" indent="0">
              <a:buNone/>
            </a:pPr>
            <a:endParaRPr lang="en-US" dirty="0"/>
          </a:p>
          <a:p>
            <a:pPr marL="0" indent="0">
              <a:buNone/>
            </a:pPr>
            <a:r>
              <a:rPr lang="en-US" b="1" dirty="0"/>
              <a:t>% of African-American students excluded in the district </a:t>
            </a:r>
          </a:p>
          <a:p>
            <a:pPr marL="0" indent="0" algn="ctr">
              <a:buNone/>
            </a:pPr>
            <a:r>
              <a:rPr lang="en-US" b="1" dirty="0"/>
              <a:t>÷</a:t>
            </a:r>
          </a:p>
          <a:p>
            <a:pPr marL="0" indent="0">
              <a:buNone/>
            </a:pPr>
            <a:r>
              <a:rPr lang="en-US" b="1" dirty="0"/>
              <a:t>% of African-American students enrolled in the district</a:t>
            </a:r>
          </a:p>
        </p:txBody>
      </p:sp>
    </p:spTree>
    <p:extLst>
      <p:ext uri="{BB962C8B-B14F-4D97-AF65-F5344CB8AC3E}">
        <p14:creationId xmlns:p14="http://schemas.microsoft.com/office/powerpoint/2010/main" val="114612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Risk Ratio</a:t>
            </a:r>
          </a:p>
        </p:txBody>
      </p:sp>
      <p:sp>
        <p:nvSpPr>
          <p:cNvPr id="10" name="Content Placeholder 9"/>
          <p:cNvSpPr>
            <a:spLocks noGrp="1"/>
          </p:cNvSpPr>
          <p:nvPr>
            <p:ph idx="1"/>
          </p:nvPr>
        </p:nvSpPr>
        <p:spPr>
          <a:xfrm>
            <a:off x="838200" y="1509205"/>
            <a:ext cx="10515600" cy="4301046"/>
          </a:xfrm>
        </p:spPr>
        <p:txBody>
          <a:bodyPr/>
          <a:lstStyle/>
          <a:p>
            <a:pPr marL="0" indent="0">
              <a:buNone/>
            </a:pPr>
            <a:r>
              <a:rPr lang="en-US" dirty="0"/>
              <a:t>The likelihood of a student from a particular group being excluded, compared to the likelihood from a student from any other group being excluded.</a:t>
            </a:r>
          </a:p>
          <a:p>
            <a:pPr marL="0" indent="0">
              <a:buNone/>
            </a:pPr>
            <a:endParaRPr lang="en-US" sz="3200" b="1" dirty="0"/>
          </a:p>
          <a:p>
            <a:pPr marL="0" indent="0">
              <a:buNone/>
            </a:pPr>
            <a:r>
              <a:rPr lang="en-US" sz="3200" b="1" dirty="0"/>
              <a:t>Risk Ratio (example) =</a:t>
            </a:r>
          </a:p>
          <a:p>
            <a:pPr marL="0" indent="0">
              <a:buNone/>
            </a:pPr>
            <a:r>
              <a:rPr lang="en-US" sz="3200" b="1" dirty="0"/>
              <a:t>% of American Indian/Native AK students excluded </a:t>
            </a:r>
          </a:p>
          <a:p>
            <a:pPr marL="0" indent="0" algn="ctr">
              <a:buNone/>
            </a:pPr>
            <a:r>
              <a:rPr lang="en-US" sz="3200" b="1" dirty="0"/>
              <a:t>÷</a:t>
            </a:r>
          </a:p>
          <a:p>
            <a:pPr marL="0" indent="0">
              <a:buNone/>
            </a:pPr>
            <a:r>
              <a:rPr lang="en-US" sz="3200" b="1" dirty="0"/>
              <a:t>% of All other students excluded</a:t>
            </a:r>
          </a:p>
        </p:txBody>
      </p:sp>
    </p:spTree>
    <p:extLst>
      <p:ext uri="{BB962C8B-B14F-4D97-AF65-F5344CB8AC3E}">
        <p14:creationId xmlns:p14="http://schemas.microsoft.com/office/powerpoint/2010/main" val="40078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422275"/>
            <a:ext cx="10515600" cy="1024785"/>
          </a:xfrm>
        </p:spPr>
        <p:txBody>
          <a:bodyPr/>
          <a:lstStyle/>
          <a:p>
            <a:r>
              <a:rPr lang="en-US" dirty="0"/>
              <a:t>Relative Rate</a:t>
            </a:r>
          </a:p>
        </p:txBody>
      </p:sp>
      <p:sp>
        <p:nvSpPr>
          <p:cNvPr id="10" name="Content Placeholder 9"/>
          <p:cNvSpPr>
            <a:spLocks noGrp="1"/>
          </p:cNvSpPr>
          <p:nvPr>
            <p:ph idx="1"/>
          </p:nvPr>
        </p:nvSpPr>
        <p:spPr>
          <a:xfrm>
            <a:off x="838200" y="1340529"/>
            <a:ext cx="10515600" cy="4469722"/>
          </a:xfrm>
        </p:spPr>
        <p:txBody>
          <a:bodyPr/>
          <a:lstStyle/>
          <a:p>
            <a:pPr marL="0" indent="0">
              <a:buNone/>
            </a:pPr>
            <a:r>
              <a:rPr lang="en-US" dirty="0"/>
              <a:t>The proportion of students from one group excluded compared to the exclusion rate for a comparison group</a:t>
            </a:r>
          </a:p>
          <a:p>
            <a:pPr marL="0" indent="0">
              <a:buNone/>
            </a:pPr>
            <a:r>
              <a:rPr lang="en-US" sz="3200" b="1" dirty="0"/>
              <a:t>Relative Rate (examples) =</a:t>
            </a:r>
          </a:p>
          <a:p>
            <a:pPr marL="0" indent="0">
              <a:buNone/>
            </a:pPr>
            <a:r>
              <a:rPr lang="en-US" sz="3200" b="1" dirty="0"/>
              <a:t>% of Multi-Racial students excluded ÷</a:t>
            </a:r>
          </a:p>
          <a:p>
            <a:pPr marL="0" indent="0">
              <a:buNone/>
            </a:pPr>
            <a:r>
              <a:rPr lang="en-US" sz="3200" b="1" dirty="0"/>
              <a:t>% of White students excluded</a:t>
            </a:r>
          </a:p>
          <a:p>
            <a:pPr marL="0" indent="0" algn="ctr">
              <a:buNone/>
            </a:pPr>
            <a:r>
              <a:rPr lang="en-US" sz="3200" b="1" dirty="0"/>
              <a:t>or</a:t>
            </a:r>
          </a:p>
          <a:p>
            <a:pPr marL="0" indent="0">
              <a:buNone/>
            </a:pPr>
            <a:r>
              <a:rPr lang="en-US" sz="3200" b="1" dirty="0"/>
              <a:t>% of Students with Disabilities excluded ÷</a:t>
            </a:r>
          </a:p>
          <a:p>
            <a:pPr marL="0" indent="0">
              <a:buNone/>
            </a:pPr>
            <a:r>
              <a:rPr lang="en-US" sz="3200" b="1" dirty="0"/>
              <a:t>% of Students without Disabilities excluded</a:t>
            </a:r>
          </a:p>
        </p:txBody>
      </p:sp>
    </p:spTree>
    <p:extLst>
      <p:ext uri="{BB962C8B-B14F-4D97-AF65-F5344CB8AC3E}">
        <p14:creationId xmlns:p14="http://schemas.microsoft.com/office/powerpoint/2010/main" val="2003278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275"/>
            <a:ext cx="10515600" cy="162187"/>
          </a:xfrm>
        </p:spPr>
        <p:txBody>
          <a:bodyPr>
            <a:normAutofit fontScale="90000"/>
          </a:bodyPr>
          <a:lstStyle/>
          <a:p>
            <a:r>
              <a:rPr lang="en-US" dirty="0" smtClean="0"/>
              <a:t>Table of Disparities</a:t>
            </a:r>
            <a:endParaRPr lang="en-US" dirty="0"/>
          </a:p>
        </p:txBody>
      </p:sp>
      <p:graphicFrame>
        <p:nvGraphicFramePr>
          <p:cNvPr id="5" name="Content Placeholder 4" descr="This chart shows all four measures presented using sample district data. The chart shows that the size and composition of student groups in a district or school affect how much the three types of measures of disproportionality converge or diverge. Within the same district, the Composite Index and Risk Ratio may yield similar results for some groups. For other subgroups, the Relative Rate aligns with the Composite Index, the Risk Ratio or both." title="Looking at Disparities three ways: District Example ">
            <a:extLst>
              <a:ext uri="{FF2B5EF4-FFF2-40B4-BE49-F238E27FC236}">
                <a16:creationId xmlns:a16="http://schemas.microsoft.com/office/drawing/2014/main" id="{7762DAB0-08F2-4952-982D-6EF0ACBB9020}"/>
              </a:ext>
            </a:extLst>
          </p:cNvPr>
          <p:cNvGraphicFramePr>
            <a:graphicFrameLocks noGrp="1"/>
          </p:cNvGraphicFramePr>
          <p:nvPr>
            <p:ph idx="1"/>
            <p:extLst>
              <p:ext uri="{D42A27DB-BD31-4B8C-83A1-F6EECF244321}">
                <p14:modId xmlns:p14="http://schemas.microsoft.com/office/powerpoint/2010/main" val="324307623"/>
              </p:ext>
            </p:extLst>
          </p:nvPr>
        </p:nvGraphicFramePr>
        <p:xfrm>
          <a:off x="903111" y="204803"/>
          <a:ext cx="10450689" cy="5233858"/>
        </p:xfrm>
        <a:graphic>
          <a:graphicData uri="http://schemas.openxmlformats.org/drawingml/2006/table">
            <a:tbl>
              <a:tblPr firstRow="1"/>
              <a:tblGrid>
                <a:gridCol w="3821028">
                  <a:extLst>
                    <a:ext uri="{9D8B030D-6E8A-4147-A177-3AD203B41FA5}">
                      <a16:colId xmlns:a16="http://schemas.microsoft.com/office/drawing/2014/main" val="2864237616"/>
                    </a:ext>
                  </a:extLst>
                </a:gridCol>
                <a:gridCol w="1160190">
                  <a:extLst>
                    <a:ext uri="{9D8B030D-6E8A-4147-A177-3AD203B41FA5}">
                      <a16:colId xmlns:a16="http://schemas.microsoft.com/office/drawing/2014/main" val="2731593882"/>
                    </a:ext>
                  </a:extLst>
                </a:gridCol>
                <a:gridCol w="1160190">
                  <a:extLst>
                    <a:ext uri="{9D8B030D-6E8A-4147-A177-3AD203B41FA5}">
                      <a16:colId xmlns:a16="http://schemas.microsoft.com/office/drawing/2014/main" val="2832233651"/>
                    </a:ext>
                  </a:extLst>
                </a:gridCol>
                <a:gridCol w="976035">
                  <a:extLst>
                    <a:ext uri="{9D8B030D-6E8A-4147-A177-3AD203B41FA5}">
                      <a16:colId xmlns:a16="http://schemas.microsoft.com/office/drawing/2014/main" val="2405841909"/>
                    </a:ext>
                  </a:extLst>
                </a:gridCol>
                <a:gridCol w="1178606">
                  <a:extLst>
                    <a:ext uri="{9D8B030D-6E8A-4147-A177-3AD203B41FA5}">
                      <a16:colId xmlns:a16="http://schemas.microsoft.com/office/drawing/2014/main" val="3897192257"/>
                    </a:ext>
                  </a:extLst>
                </a:gridCol>
                <a:gridCol w="1049697">
                  <a:extLst>
                    <a:ext uri="{9D8B030D-6E8A-4147-A177-3AD203B41FA5}">
                      <a16:colId xmlns:a16="http://schemas.microsoft.com/office/drawing/2014/main" val="2179070915"/>
                    </a:ext>
                  </a:extLst>
                </a:gridCol>
                <a:gridCol w="1104943">
                  <a:extLst>
                    <a:ext uri="{9D8B030D-6E8A-4147-A177-3AD203B41FA5}">
                      <a16:colId xmlns:a16="http://schemas.microsoft.com/office/drawing/2014/main" val="3882022452"/>
                    </a:ext>
                  </a:extLst>
                </a:gridCol>
              </a:tblGrid>
              <a:tr h="1082866">
                <a:tc>
                  <a:txBody>
                    <a:bodyPr/>
                    <a:lstStyle/>
                    <a:p>
                      <a:pPr algn="l" fontAlgn="t"/>
                      <a:r>
                        <a:rPr lang="en-US" sz="1100" b="0" i="0" u="none" strike="noStrike" dirty="0">
                          <a:solidFill>
                            <a:srgbClr val="000000"/>
                          </a:solidFill>
                          <a:effectLst/>
                          <a:latin typeface="Century Gothic" panose="020B0502020202020204" pitchFamily="34" charset="0"/>
                        </a:rPr>
                        <a:t>Looking at Disparities Three Ways: District Example</a:t>
                      </a:r>
                    </a:p>
                  </a:txBody>
                  <a:tcPr marL="8419" marR="8419"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t"/>
                      <a:r>
                        <a:rPr lang="en-US" sz="1100" b="0" i="0" u="none" strike="noStrike" dirty="0">
                          <a:solidFill>
                            <a:srgbClr val="000000"/>
                          </a:solidFill>
                          <a:effectLst/>
                          <a:latin typeface="Century Gothic" panose="020B0502020202020204" pitchFamily="34" charset="0"/>
                        </a:rPr>
                        <a:t> Enrollment </a:t>
                      </a:r>
                    </a:p>
                  </a:txBody>
                  <a:tcPr marL="8419" marR="8419"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t"/>
                      <a:r>
                        <a:rPr lang="en-US" sz="1100" b="0" i="0" u="none" strike="noStrike" dirty="0">
                          <a:solidFill>
                            <a:srgbClr val="000000"/>
                          </a:solidFill>
                          <a:effectLst/>
                          <a:latin typeface="Century Gothic" panose="020B0502020202020204" pitchFamily="34" charset="0"/>
                        </a:rPr>
                        <a:t> Students Excluded (SS, LS, EE, EX) </a:t>
                      </a:r>
                    </a:p>
                  </a:txBody>
                  <a:tcPr marL="8419" marR="8419"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t"/>
                      <a:r>
                        <a:rPr lang="en-US" sz="1100" b="1" i="0" u="none" strike="noStrike" dirty="0">
                          <a:solidFill>
                            <a:srgbClr val="000000"/>
                          </a:solidFill>
                          <a:effectLst/>
                          <a:latin typeface="Century Gothic" panose="020B0502020202020204" pitchFamily="34" charset="0"/>
                        </a:rPr>
                        <a:t>Student Exclusion Rate</a:t>
                      </a:r>
                    </a:p>
                  </a:txBody>
                  <a:tcPr marL="8419" marR="8419"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t"/>
                      <a:r>
                        <a:rPr lang="en-US" sz="1100" b="0" i="0" u="none" strike="noStrike" dirty="0">
                          <a:solidFill>
                            <a:srgbClr val="000000"/>
                          </a:solidFill>
                          <a:effectLst/>
                          <a:latin typeface="Century Gothic" panose="020B0502020202020204" pitchFamily="34" charset="0"/>
                        </a:rPr>
                        <a:t>Composite Index</a:t>
                      </a:r>
                    </a:p>
                  </a:txBody>
                  <a:tcPr marL="8419" marR="8419"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t"/>
                      <a:r>
                        <a:rPr lang="en-US" sz="1100" b="0" i="0" u="none" strike="noStrike" dirty="0">
                          <a:solidFill>
                            <a:srgbClr val="000000"/>
                          </a:solidFill>
                          <a:effectLst/>
                          <a:latin typeface="Century Gothic" panose="020B0502020202020204" pitchFamily="34" charset="0"/>
                        </a:rPr>
                        <a:t>Risk Ratio</a:t>
                      </a:r>
                    </a:p>
                  </a:txBody>
                  <a:tcPr marL="8419" marR="8419"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t"/>
                      <a:r>
                        <a:rPr lang="en-US" sz="1100" b="0" i="0" u="none" strike="noStrike" dirty="0">
                          <a:solidFill>
                            <a:srgbClr val="000000"/>
                          </a:solidFill>
                          <a:effectLst/>
                          <a:latin typeface="Century Gothic" panose="020B0502020202020204" pitchFamily="34" charset="0"/>
                        </a:rPr>
                        <a:t>Relative Rate</a:t>
                      </a:r>
                    </a:p>
                  </a:txBody>
                  <a:tcPr marL="8419" marR="8419"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913109665"/>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American Indian/Alaskan Native</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409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51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12.5%</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1.70</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1.72</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2.21</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0276484"/>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Asian</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2,899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71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2.4%</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0.33</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0.31</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0.43</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7992902"/>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Black/African American</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4,857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665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13.7%</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1.87</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2.21</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2.43</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466131"/>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Hispanic/Latino of any race(s)</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6,628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424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6.4%</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0.87</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0.84</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1.14</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562029"/>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Native Hawaiian/Other Pacific Islander</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1,014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88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8.7%</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1.18</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1.19</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1.54</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137656"/>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Two or More Races</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3,989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361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9.0%</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1.23</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1.28</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1.61</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297181"/>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White</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12,315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694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5.6%</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0.77</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1" u="none" strike="noStrike" dirty="0">
                          <a:solidFill>
                            <a:srgbClr val="000000"/>
                          </a:solidFill>
                          <a:effectLst/>
                          <a:latin typeface="Century Gothic" panose="020B0502020202020204" pitchFamily="34" charset="0"/>
                        </a:rPr>
                        <a:t>0.67</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1.00</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3251588"/>
                  </a:ext>
                </a:extLst>
              </a:tr>
              <a:tr h="259437">
                <a:tc>
                  <a:txBody>
                    <a:bodyPr/>
                    <a:lstStyle/>
                    <a:p>
                      <a:pPr algn="l" fontAlgn="b"/>
                      <a:r>
                        <a:rPr lang="en-US" sz="1100" b="1" i="0" u="none" strike="noStrike" dirty="0">
                          <a:solidFill>
                            <a:srgbClr val="000000"/>
                          </a:solidFill>
                          <a:effectLst/>
                          <a:latin typeface="Century Gothic" panose="020B0502020202020204" pitchFamily="34" charset="0"/>
                        </a:rPr>
                        <a:t>TOTAL:</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32,111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2,354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entury Gothic" panose="020B0502020202020204" pitchFamily="34" charset="0"/>
                        </a:rPr>
                        <a:t>7.3%</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0666207"/>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Non-Section504</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30,808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2,212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7.2%</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0.98</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0.66</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1.00</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4321578"/>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Non-SPED</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27,300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1,602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5.9%</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0.80</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0.38</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1.00</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936455"/>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Section504</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1,303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142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10.9%</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1.49</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1.52</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1.52</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182899"/>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SPED</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4,811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752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15.6%</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2.13</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2.66</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2.66</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8373615"/>
                  </a:ext>
                </a:extLst>
              </a:tr>
              <a:tr h="259437">
                <a:tc>
                  <a:txBody>
                    <a:bodyPr/>
                    <a:lstStyle/>
                    <a:p>
                      <a:pPr algn="l" fontAlgn="b"/>
                      <a:r>
                        <a:rPr lang="en-US" sz="1100" b="1" i="0" u="none" strike="noStrike" dirty="0">
                          <a:solidFill>
                            <a:srgbClr val="000000"/>
                          </a:solidFill>
                          <a:effectLst/>
                          <a:latin typeface="Century Gothic" panose="020B0502020202020204" pitchFamily="34" charset="0"/>
                        </a:rPr>
                        <a:t>SWD TOTAL:</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6,114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894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entury Gothic" panose="020B0502020202020204" pitchFamily="34" charset="0"/>
                        </a:rPr>
                        <a:t>14.6%</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7093154"/>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Non-ELL</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28,382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2,192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7.7%</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1.05</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1.78</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1.00</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1546082"/>
                  </a:ext>
                </a:extLst>
              </a:tr>
              <a:tr h="259437">
                <a:tc>
                  <a:txBody>
                    <a:bodyPr/>
                    <a:lstStyle/>
                    <a:p>
                      <a:pPr algn="l" fontAlgn="b"/>
                      <a:r>
                        <a:rPr lang="en-US" sz="1100" b="0" i="0" u="none" strike="noStrike" dirty="0">
                          <a:solidFill>
                            <a:srgbClr val="000000"/>
                          </a:solidFill>
                          <a:effectLst/>
                          <a:latin typeface="Century Gothic" panose="020B0502020202020204" pitchFamily="34" charset="0"/>
                        </a:rPr>
                        <a:t>ELL</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3,729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entury Gothic" panose="020B0502020202020204" pitchFamily="34" charset="0"/>
                        </a:rPr>
                        <a:t>            162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4.3%</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0.59</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0.56</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0.56</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660220"/>
                  </a:ext>
                </a:extLst>
              </a:tr>
              <a:tr h="259437">
                <a:tc>
                  <a:txBody>
                    <a:bodyPr/>
                    <a:lstStyle/>
                    <a:p>
                      <a:pPr algn="l" fontAlgn="b"/>
                      <a:r>
                        <a:rPr lang="en-US" sz="1100" b="1" i="0" u="none" strike="noStrike" dirty="0">
                          <a:solidFill>
                            <a:srgbClr val="000000"/>
                          </a:solidFill>
                          <a:effectLst/>
                          <a:latin typeface="Century Gothic" panose="020B0502020202020204" pitchFamily="34" charset="0"/>
                        </a:rPr>
                        <a:t>TOTAL:</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32,111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2,354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entury Gothic" panose="020B0502020202020204" pitchFamily="34" charset="0"/>
                        </a:rPr>
                        <a:t>7.3%</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entury Gothic" panose="020B0502020202020204" pitchFamily="34" charset="0"/>
                        </a:rPr>
                        <a:t> </a:t>
                      </a:r>
                    </a:p>
                  </a:txBody>
                  <a:tcPr marL="8419" marR="8419"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6982330"/>
                  </a:ext>
                </a:extLst>
              </a:tr>
            </a:tbl>
          </a:graphicData>
        </a:graphic>
      </p:graphicFrame>
    </p:spTree>
    <p:extLst>
      <p:ext uri="{BB962C8B-B14F-4D97-AF65-F5344CB8AC3E}">
        <p14:creationId xmlns:p14="http://schemas.microsoft.com/office/powerpoint/2010/main" val="844949881"/>
      </p:ext>
    </p:extLst>
  </p:cSld>
  <p:clrMapOvr>
    <a:masterClrMapping/>
  </p:clrMapOvr>
</p:sld>
</file>

<file path=ppt/theme/theme1.xml><?xml version="1.0" encoding="utf-8"?>
<a:theme xmlns:a="http://schemas.openxmlformats.org/drawingml/2006/main" name="Office Theme">
  <a:themeElements>
    <a:clrScheme name="Custom 1">
      <a:dk1>
        <a:srgbClr val="244A5F"/>
      </a:dk1>
      <a:lt1>
        <a:srgbClr val="06997E"/>
      </a:lt1>
      <a:dk2>
        <a:srgbClr val="3C85C6"/>
      </a:dk2>
      <a:lt2>
        <a:srgbClr val="FFFFFF"/>
      </a:lt2>
      <a:accent1>
        <a:srgbClr val="848382"/>
      </a:accent1>
      <a:accent2>
        <a:srgbClr val="49473B"/>
      </a:accent2>
      <a:accent3>
        <a:srgbClr val="F2C660"/>
      </a:accent3>
      <a:accent4>
        <a:srgbClr val="EF4759"/>
      </a:accent4>
      <a:accent5>
        <a:srgbClr val="FFFFFF"/>
      </a:accent5>
      <a:accent6>
        <a:srgbClr val="FFFFFF"/>
      </a:accent6>
      <a:hlink>
        <a:srgbClr val="3C85C6"/>
      </a:hlink>
      <a:folHlink>
        <a:srgbClr val="F2C66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DE9A79CABB504F9298A94928D08125" ma:contentTypeVersion="1" ma:contentTypeDescription="Create a new document." ma:contentTypeScope="" ma:versionID="7c06e61c39eafb3624237f99f353457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48C3029-1FA2-4406-860F-06D2059660F3}">
  <ds:schemaRefs>
    <ds:schemaRef ds:uri="http://schemas.microsoft.com/sharepoint/v3/contenttype/forms"/>
  </ds:schemaRefs>
</ds:datastoreItem>
</file>

<file path=customXml/itemProps2.xml><?xml version="1.0" encoding="utf-8"?>
<ds:datastoreItem xmlns:ds="http://schemas.openxmlformats.org/officeDocument/2006/customXml" ds:itemID="{CAB4D3AE-6630-4311-824A-E112BCE65A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F67784-D90B-4416-9BE5-C88ECF5059A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1183</TotalTime>
  <Words>710</Words>
  <Application>Microsoft Office PowerPoint</Application>
  <PresentationFormat>Widescreen</PresentationFormat>
  <Paragraphs>200</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Century Gothic</vt:lpstr>
      <vt:lpstr>Palatino Linotype</vt:lpstr>
      <vt:lpstr>Segoe UI</vt:lpstr>
      <vt:lpstr>Segoe UI Historic</vt:lpstr>
      <vt:lpstr>Segoe UI Light</vt:lpstr>
      <vt:lpstr>Office Theme</vt:lpstr>
      <vt:lpstr>Measuring Discipline Disparities</vt:lpstr>
      <vt:lpstr>Equity in School Discipline</vt:lpstr>
      <vt:lpstr>Context: Students Excluded Statewide</vt:lpstr>
      <vt:lpstr>There are four common measures to examine discipline data disaggregated by student group</vt:lpstr>
      <vt:lpstr>Exclusion Rate</vt:lpstr>
      <vt:lpstr>Composite Index</vt:lpstr>
      <vt:lpstr>Risk Ratio</vt:lpstr>
      <vt:lpstr>Relative Rate</vt:lpstr>
      <vt:lpstr>Table of Disparities</vt:lpstr>
      <vt:lpstr>Recap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OSPI Communications</dc:creator>
  <cp:lastModifiedBy>Cindy Jouper</cp:lastModifiedBy>
  <cp:revision>72</cp:revision>
  <cp:lastPrinted>2019-07-26T22:17:04Z</cp:lastPrinted>
  <dcterms:created xsi:type="dcterms:W3CDTF">2018-07-25T20:53:30Z</dcterms:created>
  <dcterms:modified xsi:type="dcterms:W3CDTF">2020-02-26T17:46:17Z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0x0101002FDE9A79CABB504F9298A94928D08125</vt:lpwstr>
  </property>
</Properties>
</file>